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31"/>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2" d="100"/>
          <a:sy n="42" d="100"/>
        </p:scale>
        <p:origin x="60" y="6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B03E52-126C-4B49-AC04-6C4E6E0052BC}"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zh-TW" altLang="en-US"/>
        </a:p>
      </dgm:t>
    </dgm:pt>
    <dgm:pt modelId="{ACFA95C1-9B05-4CCE-AAA3-DDCE224DDDEF}">
      <dgm:prSet phldrT="[文字]"/>
      <dgm:spPr>
        <a:xfrm>
          <a:off x="8603" y="436524"/>
          <a:ext cx="988516" cy="988516"/>
        </a:xfrm>
      </dgm:spPr>
      <dgm:t>
        <a:bodyPr/>
        <a:lstStyle/>
        <a:p>
          <a:r>
            <a:rPr lang="zh-TW" altLang="en-US" dirty="0" smtClean="0">
              <a:latin typeface="Calibri" panose="020F0502020204030204"/>
              <a:ea typeface="新細明體"/>
              <a:cs typeface="+mn-cs"/>
            </a:rPr>
            <a:t>藥品</a:t>
          </a:r>
          <a:r>
            <a:rPr lang="en-US" altLang="zh-TW" dirty="0" smtClean="0">
              <a:latin typeface="Calibri" panose="020F0502020204030204"/>
              <a:ea typeface="新細明體"/>
              <a:cs typeface="+mn-cs"/>
            </a:rPr>
            <a:t>UV</a:t>
          </a:r>
          <a:r>
            <a:rPr lang="zh-TW" altLang="en-US" dirty="0" smtClean="0">
              <a:latin typeface="Calibri" panose="020F0502020204030204"/>
              <a:ea typeface="新細明體"/>
              <a:cs typeface="+mn-cs"/>
            </a:rPr>
            <a:t>光譜測定</a:t>
          </a:r>
          <a:endParaRPr lang="zh-TW" altLang="en-US" dirty="0">
            <a:latin typeface="Calibri" panose="020F0502020204030204"/>
            <a:ea typeface="新細明體"/>
            <a:cs typeface="+mn-cs"/>
          </a:endParaRPr>
        </a:p>
      </dgm:t>
    </dgm:pt>
    <dgm:pt modelId="{E41EFA5B-18D7-490D-831C-7E6BEA232F84}" type="parTrans" cxnId="{7A4778C6-9159-4413-A147-B1FB68B24911}">
      <dgm:prSet/>
      <dgm:spPr/>
      <dgm:t>
        <a:bodyPr/>
        <a:lstStyle/>
        <a:p>
          <a:endParaRPr lang="zh-TW" altLang="en-US"/>
        </a:p>
      </dgm:t>
    </dgm:pt>
    <dgm:pt modelId="{CDBBFAAB-67ED-4478-8EB0-3A95C47A719A}" type="sibTrans" cxnId="{7A4778C6-9159-4413-A147-B1FB68B24911}">
      <dgm:prSet/>
      <dgm:spPr>
        <a:xfrm rot="10800000">
          <a:off x="329871" y="1515218"/>
          <a:ext cx="345980" cy="191176"/>
        </a:xfrm>
      </dgm:spPr>
      <dgm:t>
        <a:bodyPr/>
        <a:lstStyle/>
        <a:p>
          <a:endParaRPr lang="zh-TW" altLang="en-US"/>
        </a:p>
      </dgm:t>
    </dgm:pt>
    <dgm:pt modelId="{37F771BF-6A18-4AF9-AE44-7F7A69E52880}">
      <dgm:prSet phldrT="[文字]"/>
      <dgm:spPr>
        <a:xfrm>
          <a:off x="2131" y="1785751"/>
          <a:ext cx="1001459" cy="959056"/>
        </a:xfrm>
      </dgm:spPr>
      <dgm:t>
        <a:bodyPr/>
        <a:lstStyle/>
        <a:p>
          <a:r>
            <a:rPr lang="zh-TW" altLang="en-US" smtClean="0">
              <a:latin typeface="Calibri" panose="020F0502020204030204"/>
              <a:ea typeface="新細明體"/>
              <a:cs typeface="+mn-cs"/>
            </a:rPr>
            <a:t>藥品螢光光譜測定</a:t>
          </a:r>
          <a:endParaRPr lang="zh-TW" altLang="en-US">
            <a:latin typeface="Calibri" panose="020F0502020204030204"/>
            <a:ea typeface="新細明體"/>
            <a:cs typeface="+mn-cs"/>
          </a:endParaRPr>
        </a:p>
      </dgm:t>
    </dgm:pt>
    <dgm:pt modelId="{B233C724-E515-4A94-AD4F-714B12D2543B}" type="parTrans" cxnId="{352A6F9D-A676-4B8A-91A5-5A979BE38949}">
      <dgm:prSet/>
      <dgm:spPr/>
      <dgm:t>
        <a:bodyPr/>
        <a:lstStyle/>
        <a:p>
          <a:endParaRPr lang="zh-TW" altLang="en-US"/>
        </a:p>
      </dgm:t>
    </dgm:pt>
    <dgm:pt modelId="{134F5A70-F024-449C-9B11-6C8499B394E9}" type="sibTrans" cxnId="{352A6F9D-A676-4B8A-91A5-5A979BE38949}">
      <dgm:prSet/>
      <dgm:spPr>
        <a:xfrm rot="5400000">
          <a:off x="1097573" y="2169691"/>
          <a:ext cx="345980" cy="191176"/>
        </a:xfrm>
      </dgm:spPr>
      <dgm:t>
        <a:bodyPr/>
        <a:lstStyle/>
        <a:p>
          <a:endParaRPr lang="zh-TW" altLang="en-US"/>
        </a:p>
      </dgm:t>
    </dgm:pt>
    <dgm:pt modelId="{57DD70A1-ED64-4FD6-9646-3FE1787CDD6A}">
      <dgm:prSet phldrT="[文字]"/>
      <dgm:spPr>
        <a:xfrm>
          <a:off x="1526715" y="1791754"/>
          <a:ext cx="936065" cy="947050"/>
        </a:xfrm>
      </dgm:spPr>
      <dgm:t>
        <a:bodyPr/>
        <a:lstStyle/>
        <a:p>
          <a:r>
            <a:rPr lang="zh-TW" altLang="en-US" smtClean="0">
              <a:latin typeface="Calibri" panose="020F0502020204030204"/>
              <a:ea typeface="新細明體"/>
              <a:cs typeface="+mn-cs"/>
            </a:rPr>
            <a:t>找出微氣泡配方</a:t>
          </a:r>
          <a:endParaRPr lang="zh-TW" altLang="en-US">
            <a:latin typeface="Calibri" panose="020F0502020204030204"/>
            <a:ea typeface="新細明體"/>
            <a:cs typeface="+mn-cs"/>
          </a:endParaRPr>
        </a:p>
      </dgm:t>
    </dgm:pt>
    <dgm:pt modelId="{DA964343-2861-4EE0-9983-5C79D425C79D}" type="parTrans" cxnId="{C52C1E7F-19BB-4CBD-B56A-DE3DB59B2478}">
      <dgm:prSet/>
      <dgm:spPr/>
      <dgm:t>
        <a:bodyPr/>
        <a:lstStyle/>
        <a:p>
          <a:endParaRPr lang="zh-TW" altLang="en-US"/>
        </a:p>
      </dgm:t>
    </dgm:pt>
    <dgm:pt modelId="{CE4C8946-59DA-4AD7-99B7-13741263CC3E}" type="sibTrans" cxnId="{C52C1E7F-19BB-4CBD-B56A-DE3DB59B2478}">
      <dgm:prSet/>
      <dgm:spPr>
        <a:xfrm>
          <a:off x="1821757" y="1491582"/>
          <a:ext cx="345980" cy="191176"/>
        </a:xfrm>
      </dgm:spPr>
      <dgm:t>
        <a:bodyPr/>
        <a:lstStyle/>
        <a:p>
          <a:endParaRPr lang="zh-TW" altLang="en-US"/>
        </a:p>
      </dgm:t>
    </dgm:pt>
    <dgm:pt modelId="{97AF8397-D66B-4D05-9D7B-90F1E3940D6D}">
      <dgm:prSet phldrT="[文字]"/>
      <dgm:spPr>
        <a:xfrm>
          <a:off x="1497849" y="468156"/>
          <a:ext cx="993797" cy="925252"/>
        </a:xfrm>
      </dgm:spPr>
      <dgm:t>
        <a:bodyPr/>
        <a:lstStyle/>
        <a:p>
          <a:r>
            <a:rPr lang="zh-TW" altLang="en-US" smtClean="0">
              <a:latin typeface="Calibri" panose="020F0502020204030204"/>
              <a:ea typeface="新細明體"/>
              <a:cs typeface="+mn-cs"/>
            </a:rPr>
            <a:t>計算包覆率</a:t>
          </a:r>
          <a:endParaRPr lang="zh-TW" altLang="en-US">
            <a:latin typeface="Calibri" panose="020F0502020204030204"/>
            <a:ea typeface="新細明體"/>
            <a:cs typeface="+mn-cs"/>
          </a:endParaRPr>
        </a:p>
      </dgm:t>
    </dgm:pt>
    <dgm:pt modelId="{2275C9B7-862F-4BE4-8465-80CA44C723B2}" type="parTrans" cxnId="{60708370-1689-4E3B-BA1E-49271E8BF05A}">
      <dgm:prSet/>
      <dgm:spPr/>
      <dgm:t>
        <a:bodyPr/>
        <a:lstStyle/>
        <a:p>
          <a:endParaRPr lang="zh-TW" altLang="en-US"/>
        </a:p>
      </dgm:t>
    </dgm:pt>
    <dgm:pt modelId="{6B51E2F4-8645-4776-93A6-E98C9EFD5C11}" type="sibTrans" cxnId="{60708370-1689-4E3B-BA1E-49271E8BF05A}">
      <dgm:prSet/>
      <dgm:spPr>
        <a:xfrm rot="5400000">
          <a:off x="2583115" y="835194"/>
          <a:ext cx="345980" cy="191176"/>
        </a:xfrm>
      </dgm:spPr>
      <dgm:t>
        <a:bodyPr/>
        <a:lstStyle/>
        <a:p>
          <a:endParaRPr lang="zh-TW" altLang="en-US"/>
        </a:p>
      </dgm:t>
    </dgm:pt>
    <dgm:pt modelId="{0372F9F9-6CF5-4F86-9DBA-B5E4D8E1068E}">
      <dgm:prSet phldrT="[文字]"/>
      <dgm:spPr>
        <a:xfrm>
          <a:off x="3009743" y="451253"/>
          <a:ext cx="967911" cy="959056"/>
        </a:xfrm>
      </dgm:spPr>
      <dgm:t>
        <a:bodyPr/>
        <a:lstStyle/>
        <a:p>
          <a:r>
            <a:rPr lang="zh-TW" altLang="en-US" smtClean="0">
              <a:latin typeface="Calibri" panose="020F0502020204030204"/>
              <a:ea typeface="新細明體"/>
              <a:cs typeface="+mn-cs"/>
            </a:rPr>
            <a:t>微氣泡顯微鏡照</a:t>
          </a:r>
          <a:endParaRPr lang="zh-TW" altLang="en-US">
            <a:latin typeface="Calibri" panose="020F0502020204030204"/>
            <a:ea typeface="新細明體"/>
            <a:cs typeface="+mn-cs"/>
          </a:endParaRPr>
        </a:p>
      </dgm:t>
    </dgm:pt>
    <dgm:pt modelId="{C707F04E-32A8-4DDA-8DC3-CFEC55E33658}" type="parTrans" cxnId="{9F137220-DE21-4924-A1C4-941105AF6723}">
      <dgm:prSet/>
      <dgm:spPr/>
      <dgm:t>
        <a:bodyPr/>
        <a:lstStyle/>
        <a:p>
          <a:endParaRPr lang="zh-TW" altLang="en-US"/>
        </a:p>
      </dgm:t>
    </dgm:pt>
    <dgm:pt modelId="{CBB9EECE-6C91-4A09-B5D4-2F45A2A23C1D}" type="sibTrans" cxnId="{9F137220-DE21-4924-A1C4-941105AF6723}">
      <dgm:prSet/>
      <dgm:spPr>
        <a:xfrm rot="10800000">
          <a:off x="3320708" y="1500488"/>
          <a:ext cx="345980" cy="191176"/>
        </a:xfrm>
      </dgm:spPr>
      <dgm:t>
        <a:bodyPr/>
        <a:lstStyle/>
        <a:p>
          <a:endParaRPr lang="zh-TW" altLang="en-US"/>
        </a:p>
      </dgm:t>
    </dgm:pt>
    <dgm:pt modelId="{0DE86C05-103E-47CF-8287-FE9451F2CB82}">
      <dgm:prSet phldrT="[文字]"/>
      <dgm:spPr>
        <a:xfrm>
          <a:off x="2985904" y="1771021"/>
          <a:ext cx="1015588" cy="992854"/>
        </a:xfrm>
      </dgm:spPr>
      <dgm:t>
        <a:bodyPr/>
        <a:lstStyle/>
        <a:p>
          <a:r>
            <a:rPr lang="zh-TW" altLang="en-US" smtClean="0">
              <a:latin typeface="Calibri" panose="020F0502020204030204"/>
              <a:ea typeface="新細明體"/>
              <a:cs typeface="+mn-cs"/>
            </a:rPr>
            <a:t>粒徑和濃度測定</a:t>
          </a:r>
          <a:endParaRPr lang="zh-TW" altLang="en-US">
            <a:latin typeface="Calibri" panose="020F0502020204030204"/>
            <a:ea typeface="新細明體"/>
            <a:cs typeface="+mn-cs"/>
          </a:endParaRPr>
        </a:p>
      </dgm:t>
    </dgm:pt>
    <dgm:pt modelId="{60DDB902-ED14-4BD3-B0C4-49DCB6139E25}" type="parTrans" cxnId="{38E183F7-5ED8-4754-AAEF-1EA8143A0517}">
      <dgm:prSet/>
      <dgm:spPr/>
      <dgm:t>
        <a:bodyPr/>
        <a:lstStyle/>
        <a:p>
          <a:endParaRPr lang="zh-TW" altLang="en-US"/>
        </a:p>
      </dgm:t>
    </dgm:pt>
    <dgm:pt modelId="{74C1D7B9-AE07-4FED-91F9-6765C1A0FD09}" type="sibTrans" cxnId="{38E183F7-5ED8-4754-AAEF-1EA8143A0517}">
      <dgm:prSet/>
      <dgm:spPr>
        <a:xfrm rot="5404983">
          <a:off x="4081042" y="2172962"/>
          <a:ext cx="345980" cy="191176"/>
        </a:xfrm>
      </dgm:spPr>
      <dgm:t>
        <a:bodyPr/>
        <a:lstStyle/>
        <a:p>
          <a:endParaRPr lang="zh-TW" altLang="en-US"/>
        </a:p>
      </dgm:t>
    </dgm:pt>
    <dgm:pt modelId="{5538E1E3-01B3-442C-960A-032CED13163C}">
      <dgm:prSet phldrT="[文字]"/>
      <dgm:spPr>
        <a:xfrm>
          <a:off x="4495751" y="1775359"/>
          <a:ext cx="988516" cy="988516"/>
        </a:xfrm>
      </dgm:spPr>
      <dgm:t>
        <a:bodyPr/>
        <a:lstStyle/>
        <a:p>
          <a:r>
            <a:rPr lang="zh-TW" altLang="en-US" smtClean="0">
              <a:latin typeface="Calibri" panose="020F0502020204030204"/>
              <a:ea typeface="新細明體"/>
              <a:cs typeface="+mn-cs"/>
            </a:rPr>
            <a:t>打破效率測定</a:t>
          </a:r>
          <a:endParaRPr lang="zh-TW" altLang="en-US">
            <a:latin typeface="Calibri" panose="020F0502020204030204"/>
            <a:ea typeface="新細明體"/>
            <a:cs typeface="+mn-cs"/>
          </a:endParaRPr>
        </a:p>
      </dgm:t>
    </dgm:pt>
    <dgm:pt modelId="{58C28A94-93E6-473F-A184-66C40D32F8D7}" type="parTrans" cxnId="{17C335AD-BB7C-4092-B3D0-0483517B913B}">
      <dgm:prSet/>
      <dgm:spPr/>
      <dgm:t>
        <a:bodyPr/>
        <a:lstStyle/>
        <a:p>
          <a:endParaRPr lang="zh-TW" altLang="en-US"/>
        </a:p>
      </dgm:t>
    </dgm:pt>
    <dgm:pt modelId="{FDA97C62-C58E-4CDA-A0F9-7D9A24CC74C0}" type="sibTrans" cxnId="{17C335AD-BB7C-4092-B3D0-0483517B913B}">
      <dgm:prSet/>
      <dgm:spPr/>
      <dgm:t>
        <a:bodyPr/>
        <a:lstStyle/>
        <a:p>
          <a:endParaRPr lang="zh-TW" altLang="en-US"/>
        </a:p>
      </dgm:t>
    </dgm:pt>
    <dgm:pt modelId="{9EE82995-9E34-4F60-9652-EC16D59ECDB1}" type="pres">
      <dgm:prSet presAssocID="{1AB03E52-126C-4B49-AC04-6C4E6E0052BC}" presName="diagram" presStyleCnt="0">
        <dgm:presLayoutVars>
          <dgm:dir/>
          <dgm:resizeHandles/>
        </dgm:presLayoutVars>
      </dgm:prSet>
      <dgm:spPr/>
      <dgm:t>
        <a:bodyPr/>
        <a:lstStyle/>
        <a:p>
          <a:endParaRPr lang="zh-TW" altLang="en-US"/>
        </a:p>
      </dgm:t>
    </dgm:pt>
    <dgm:pt modelId="{1A3D6E44-DEB9-42CF-960B-43F4158E25A0}" type="pres">
      <dgm:prSet presAssocID="{ACFA95C1-9B05-4CCE-AAA3-DDCE224DDDEF}" presName="firstNode" presStyleLbl="node1" presStyleIdx="0" presStyleCnt="7">
        <dgm:presLayoutVars>
          <dgm:bulletEnabled val="1"/>
        </dgm:presLayoutVars>
      </dgm:prSet>
      <dgm:spPr>
        <a:prstGeom prst="ellipse">
          <a:avLst/>
        </a:prstGeom>
      </dgm:spPr>
      <dgm:t>
        <a:bodyPr/>
        <a:lstStyle/>
        <a:p>
          <a:endParaRPr lang="zh-TW" altLang="en-US"/>
        </a:p>
      </dgm:t>
    </dgm:pt>
    <dgm:pt modelId="{04F95BD9-21A8-491D-A846-ADB7C81E8162}" type="pres">
      <dgm:prSet presAssocID="{CDBBFAAB-67ED-4478-8EB0-3A95C47A719A}" presName="sibTrans" presStyleLbl="sibTrans2D1" presStyleIdx="0" presStyleCnt="6"/>
      <dgm:spPr>
        <a:prstGeom prst="triangle">
          <a:avLst/>
        </a:prstGeom>
      </dgm:spPr>
      <dgm:t>
        <a:bodyPr/>
        <a:lstStyle/>
        <a:p>
          <a:endParaRPr lang="zh-TW" altLang="en-US"/>
        </a:p>
      </dgm:t>
    </dgm:pt>
    <dgm:pt modelId="{08BC0D24-81E9-461C-A603-305596ECB191}" type="pres">
      <dgm:prSet presAssocID="{37F771BF-6A18-4AF9-AE44-7F7A69E52880}" presName="middleNode" presStyleCnt="0"/>
      <dgm:spPr/>
      <dgm:t>
        <a:bodyPr/>
        <a:lstStyle/>
        <a:p>
          <a:endParaRPr lang="zh-TW" altLang="en-US"/>
        </a:p>
      </dgm:t>
    </dgm:pt>
    <dgm:pt modelId="{E49C5F75-068B-4C81-892F-0329EA14C047}" type="pres">
      <dgm:prSet presAssocID="{37F771BF-6A18-4AF9-AE44-7F7A69E52880}" presName="padding" presStyleLbl="node1" presStyleIdx="0" presStyleCnt="7"/>
      <dgm:spPr/>
      <dgm:t>
        <a:bodyPr/>
        <a:lstStyle/>
        <a:p>
          <a:endParaRPr lang="zh-TW" altLang="en-US"/>
        </a:p>
      </dgm:t>
    </dgm:pt>
    <dgm:pt modelId="{E7C48B53-767C-4965-AA07-00E11186860B}" type="pres">
      <dgm:prSet presAssocID="{37F771BF-6A18-4AF9-AE44-7F7A69E52880}" presName="shape" presStyleLbl="node1" presStyleIdx="1" presStyleCnt="7" custScaleX="151888" custScaleY="145457">
        <dgm:presLayoutVars>
          <dgm:bulletEnabled val="1"/>
        </dgm:presLayoutVars>
      </dgm:prSet>
      <dgm:spPr>
        <a:prstGeom prst="ellipse">
          <a:avLst/>
        </a:prstGeom>
      </dgm:spPr>
      <dgm:t>
        <a:bodyPr/>
        <a:lstStyle/>
        <a:p>
          <a:endParaRPr lang="zh-TW" altLang="en-US"/>
        </a:p>
      </dgm:t>
    </dgm:pt>
    <dgm:pt modelId="{274E0303-DF07-44D0-8C07-253B58E7ACF7}" type="pres">
      <dgm:prSet presAssocID="{134F5A70-F024-449C-9B11-6C8499B394E9}" presName="sibTrans" presStyleLbl="sibTrans2D1" presStyleIdx="1" presStyleCnt="6"/>
      <dgm:spPr>
        <a:prstGeom prst="triangle">
          <a:avLst/>
        </a:prstGeom>
      </dgm:spPr>
      <dgm:t>
        <a:bodyPr/>
        <a:lstStyle/>
        <a:p>
          <a:endParaRPr lang="zh-TW" altLang="en-US"/>
        </a:p>
      </dgm:t>
    </dgm:pt>
    <dgm:pt modelId="{A3A03EC9-1920-4EAB-ACC8-513858EAD66C}" type="pres">
      <dgm:prSet presAssocID="{57DD70A1-ED64-4FD6-9646-3FE1787CDD6A}" presName="middleNode" presStyleCnt="0"/>
      <dgm:spPr/>
      <dgm:t>
        <a:bodyPr/>
        <a:lstStyle/>
        <a:p>
          <a:endParaRPr lang="zh-TW" altLang="en-US"/>
        </a:p>
      </dgm:t>
    </dgm:pt>
    <dgm:pt modelId="{6ACEE89E-EFE6-48AB-8B95-87BE6CE7E12A}" type="pres">
      <dgm:prSet presAssocID="{57DD70A1-ED64-4FD6-9646-3FE1787CDD6A}" presName="padding" presStyleLbl="node1" presStyleIdx="1" presStyleCnt="7"/>
      <dgm:spPr/>
      <dgm:t>
        <a:bodyPr/>
        <a:lstStyle/>
        <a:p>
          <a:endParaRPr lang="zh-TW" altLang="en-US"/>
        </a:p>
      </dgm:t>
    </dgm:pt>
    <dgm:pt modelId="{FE4F1D28-1D47-49D8-8D1B-0A3C12521220}" type="pres">
      <dgm:prSet presAssocID="{57DD70A1-ED64-4FD6-9646-3FE1787CDD6A}" presName="shape" presStyleLbl="node1" presStyleIdx="2" presStyleCnt="7" custScaleX="141970" custScaleY="143636">
        <dgm:presLayoutVars>
          <dgm:bulletEnabled val="1"/>
        </dgm:presLayoutVars>
      </dgm:prSet>
      <dgm:spPr>
        <a:prstGeom prst="ellipse">
          <a:avLst/>
        </a:prstGeom>
      </dgm:spPr>
      <dgm:t>
        <a:bodyPr/>
        <a:lstStyle/>
        <a:p>
          <a:endParaRPr lang="zh-TW" altLang="en-US"/>
        </a:p>
      </dgm:t>
    </dgm:pt>
    <dgm:pt modelId="{FB8DB384-4103-478C-BF28-504D478CBB70}" type="pres">
      <dgm:prSet presAssocID="{CE4C8946-59DA-4AD7-99B7-13741263CC3E}" presName="sibTrans" presStyleLbl="sibTrans2D1" presStyleIdx="2" presStyleCnt="6"/>
      <dgm:spPr>
        <a:prstGeom prst="triangle">
          <a:avLst/>
        </a:prstGeom>
      </dgm:spPr>
      <dgm:t>
        <a:bodyPr/>
        <a:lstStyle/>
        <a:p>
          <a:endParaRPr lang="zh-TW" altLang="en-US"/>
        </a:p>
      </dgm:t>
    </dgm:pt>
    <dgm:pt modelId="{3B4F0AA7-46EA-4AB8-A8F5-17658B27C2AE}" type="pres">
      <dgm:prSet presAssocID="{97AF8397-D66B-4D05-9D7B-90F1E3940D6D}" presName="middleNode" presStyleCnt="0"/>
      <dgm:spPr/>
      <dgm:t>
        <a:bodyPr/>
        <a:lstStyle/>
        <a:p>
          <a:endParaRPr lang="zh-TW" altLang="en-US"/>
        </a:p>
      </dgm:t>
    </dgm:pt>
    <dgm:pt modelId="{F7F64550-7BA8-4FA9-A1B2-09B763A8EF8D}" type="pres">
      <dgm:prSet presAssocID="{97AF8397-D66B-4D05-9D7B-90F1E3940D6D}" presName="padding" presStyleLbl="node1" presStyleIdx="2" presStyleCnt="7"/>
      <dgm:spPr/>
      <dgm:t>
        <a:bodyPr/>
        <a:lstStyle/>
        <a:p>
          <a:endParaRPr lang="zh-TW" altLang="en-US"/>
        </a:p>
      </dgm:t>
    </dgm:pt>
    <dgm:pt modelId="{9BE432AA-E2D4-4EF6-A331-B24B74571721}" type="pres">
      <dgm:prSet presAssocID="{97AF8397-D66B-4D05-9D7B-90F1E3940D6D}" presName="shape" presStyleLbl="node1" presStyleIdx="3" presStyleCnt="7" custScaleX="150726" custScaleY="140330">
        <dgm:presLayoutVars>
          <dgm:bulletEnabled val="1"/>
        </dgm:presLayoutVars>
      </dgm:prSet>
      <dgm:spPr>
        <a:prstGeom prst="ellipse">
          <a:avLst/>
        </a:prstGeom>
      </dgm:spPr>
      <dgm:t>
        <a:bodyPr/>
        <a:lstStyle/>
        <a:p>
          <a:endParaRPr lang="zh-TW" altLang="en-US"/>
        </a:p>
      </dgm:t>
    </dgm:pt>
    <dgm:pt modelId="{32159565-F2CD-4617-8DDE-1BBD238237BD}" type="pres">
      <dgm:prSet presAssocID="{6B51E2F4-8645-4776-93A6-E98C9EFD5C11}" presName="sibTrans" presStyleLbl="sibTrans2D1" presStyleIdx="3" presStyleCnt="6"/>
      <dgm:spPr>
        <a:prstGeom prst="triangle">
          <a:avLst/>
        </a:prstGeom>
      </dgm:spPr>
      <dgm:t>
        <a:bodyPr/>
        <a:lstStyle/>
        <a:p>
          <a:endParaRPr lang="zh-TW" altLang="en-US"/>
        </a:p>
      </dgm:t>
    </dgm:pt>
    <dgm:pt modelId="{6AFEC415-9B40-4AE5-9603-9CA99B2238C9}" type="pres">
      <dgm:prSet presAssocID="{0372F9F9-6CF5-4F86-9DBA-B5E4D8E1068E}" presName="middleNode" presStyleCnt="0"/>
      <dgm:spPr/>
      <dgm:t>
        <a:bodyPr/>
        <a:lstStyle/>
        <a:p>
          <a:endParaRPr lang="zh-TW" altLang="en-US"/>
        </a:p>
      </dgm:t>
    </dgm:pt>
    <dgm:pt modelId="{2912EB41-CC03-4948-9521-A30D59356FE1}" type="pres">
      <dgm:prSet presAssocID="{0372F9F9-6CF5-4F86-9DBA-B5E4D8E1068E}" presName="padding" presStyleLbl="node1" presStyleIdx="3" presStyleCnt="7"/>
      <dgm:spPr/>
      <dgm:t>
        <a:bodyPr/>
        <a:lstStyle/>
        <a:p>
          <a:endParaRPr lang="zh-TW" altLang="en-US"/>
        </a:p>
      </dgm:t>
    </dgm:pt>
    <dgm:pt modelId="{0A73231C-3AE3-4280-B2E1-2CBE50464164}" type="pres">
      <dgm:prSet presAssocID="{0372F9F9-6CF5-4F86-9DBA-B5E4D8E1068E}" presName="shape" presStyleLbl="node1" presStyleIdx="4" presStyleCnt="7" custScaleX="146800" custScaleY="145457">
        <dgm:presLayoutVars>
          <dgm:bulletEnabled val="1"/>
        </dgm:presLayoutVars>
      </dgm:prSet>
      <dgm:spPr>
        <a:prstGeom prst="ellipse">
          <a:avLst/>
        </a:prstGeom>
      </dgm:spPr>
      <dgm:t>
        <a:bodyPr/>
        <a:lstStyle/>
        <a:p>
          <a:endParaRPr lang="zh-TW" altLang="en-US"/>
        </a:p>
      </dgm:t>
    </dgm:pt>
    <dgm:pt modelId="{74892D0B-B496-4AE2-851B-986847594AD8}" type="pres">
      <dgm:prSet presAssocID="{CBB9EECE-6C91-4A09-B5D4-2F45A2A23C1D}" presName="sibTrans" presStyleLbl="sibTrans2D1" presStyleIdx="4" presStyleCnt="6"/>
      <dgm:spPr>
        <a:prstGeom prst="triangle">
          <a:avLst/>
        </a:prstGeom>
      </dgm:spPr>
      <dgm:t>
        <a:bodyPr/>
        <a:lstStyle/>
        <a:p>
          <a:endParaRPr lang="zh-TW" altLang="en-US"/>
        </a:p>
      </dgm:t>
    </dgm:pt>
    <dgm:pt modelId="{ECA305B5-403D-4478-9DE0-B223125D0930}" type="pres">
      <dgm:prSet presAssocID="{0DE86C05-103E-47CF-8287-FE9451F2CB82}" presName="middleNode" presStyleCnt="0"/>
      <dgm:spPr/>
      <dgm:t>
        <a:bodyPr/>
        <a:lstStyle/>
        <a:p>
          <a:endParaRPr lang="zh-TW" altLang="en-US"/>
        </a:p>
      </dgm:t>
    </dgm:pt>
    <dgm:pt modelId="{79CDFA80-A4FB-4983-9CA1-9582DA7A5FCB}" type="pres">
      <dgm:prSet presAssocID="{0DE86C05-103E-47CF-8287-FE9451F2CB82}" presName="padding" presStyleLbl="node1" presStyleIdx="4" presStyleCnt="7"/>
      <dgm:spPr/>
      <dgm:t>
        <a:bodyPr/>
        <a:lstStyle/>
        <a:p>
          <a:endParaRPr lang="zh-TW" altLang="en-US"/>
        </a:p>
      </dgm:t>
    </dgm:pt>
    <dgm:pt modelId="{53749DAF-3D61-4C3A-B4E5-03CBCFFF9DA3}" type="pres">
      <dgm:prSet presAssocID="{0DE86C05-103E-47CF-8287-FE9451F2CB82}" presName="shape" presStyleLbl="node1" presStyleIdx="5" presStyleCnt="7" custScaleX="154031" custScaleY="150583">
        <dgm:presLayoutVars>
          <dgm:bulletEnabled val="1"/>
        </dgm:presLayoutVars>
      </dgm:prSet>
      <dgm:spPr>
        <a:prstGeom prst="ellipse">
          <a:avLst/>
        </a:prstGeom>
      </dgm:spPr>
      <dgm:t>
        <a:bodyPr/>
        <a:lstStyle/>
        <a:p>
          <a:endParaRPr lang="zh-TW" altLang="en-US"/>
        </a:p>
      </dgm:t>
    </dgm:pt>
    <dgm:pt modelId="{7560735D-7B4D-478E-A2E6-29FAFE2DC832}" type="pres">
      <dgm:prSet presAssocID="{74C1D7B9-AE07-4FED-91F9-6765C1A0FD09}" presName="sibTrans" presStyleLbl="sibTrans2D1" presStyleIdx="5" presStyleCnt="6"/>
      <dgm:spPr>
        <a:prstGeom prst="triangle">
          <a:avLst/>
        </a:prstGeom>
      </dgm:spPr>
      <dgm:t>
        <a:bodyPr/>
        <a:lstStyle/>
        <a:p>
          <a:endParaRPr lang="zh-TW" altLang="en-US"/>
        </a:p>
      </dgm:t>
    </dgm:pt>
    <dgm:pt modelId="{68174206-E2D9-4671-B58A-37B5F7B7036E}" type="pres">
      <dgm:prSet presAssocID="{5538E1E3-01B3-442C-960A-032CED13163C}" presName="lastNode" presStyleLbl="node1" presStyleIdx="6" presStyleCnt="7">
        <dgm:presLayoutVars>
          <dgm:bulletEnabled val="1"/>
        </dgm:presLayoutVars>
      </dgm:prSet>
      <dgm:spPr>
        <a:prstGeom prst="ellipse">
          <a:avLst/>
        </a:prstGeom>
      </dgm:spPr>
      <dgm:t>
        <a:bodyPr/>
        <a:lstStyle/>
        <a:p>
          <a:endParaRPr lang="zh-TW" altLang="en-US"/>
        </a:p>
      </dgm:t>
    </dgm:pt>
  </dgm:ptLst>
  <dgm:cxnLst>
    <dgm:cxn modelId="{3EE93DBA-10AC-4483-80E6-16864F947630}" type="presOf" srcId="{97AF8397-D66B-4D05-9D7B-90F1E3940D6D}" destId="{9BE432AA-E2D4-4EF6-A331-B24B74571721}" srcOrd="0" destOrd="0" presId="urn:microsoft.com/office/officeart/2005/8/layout/bProcess2"/>
    <dgm:cxn modelId="{60708370-1689-4E3B-BA1E-49271E8BF05A}" srcId="{1AB03E52-126C-4B49-AC04-6C4E6E0052BC}" destId="{97AF8397-D66B-4D05-9D7B-90F1E3940D6D}" srcOrd="3" destOrd="0" parTransId="{2275C9B7-862F-4BE4-8465-80CA44C723B2}" sibTransId="{6B51E2F4-8645-4776-93A6-E98C9EFD5C11}"/>
    <dgm:cxn modelId="{38E183F7-5ED8-4754-AAEF-1EA8143A0517}" srcId="{1AB03E52-126C-4B49-AC04-6C4E6E0052BC}" destId="{0DE86C05-103E-47CF-8287-FE9451F2CB82}" srcOrd="5" destOrd="0" parTransId="{60DDB902-ED14-4BD3-B0C4-49DCB6139E25}" sibTransId="{74C1D7B9-AE07-4FED-91F9-6765C1A0FD09}"/>
    <dgm:cxn modelId="{2F2EA0CA-EA31-4F51-B463-EEC5981F436E}" type="presOf" srcId="{57DD70A1-ED64-4FD6-9646-3FE1787CDD6A}" destId="{FE4F1D28-1D47-49D8-8D1B-0A3C12521220}" srcOrd="0" destOrd="0" presId="urn:microsoft.com/office/officeart/2005/8/layout/bProcess2"/>
    <dgm:cxn modelId="{7A4778C6-9159-4413-A147-B1FB68B24911}" srcId="{1AB03E52-126C-4B49-AC04-6C4E6E0052BC}" destId="{ACFA95C1-9B05-4CCE-AAA3-DDCE224DDDEF}" srcOrd="0" destOrd="0" parTransId="{E41EFA5B-18D7-490D-831C-7E6BEA232F84}" sibTransId="{CDBBFAAB-67ED-4478-8EB0-3A95C47A719A}"/>
    <dgm:cxn modelId="{9F137220-DE21-4924-A1C4-941105AF6723}" srcId="{1AB03E52-126C-4B49-AC04-6C4E6E0052BC}" destId="{0372F9F9-6CF5-4F86-9DBA-B5E4D8E1068E}" srcOrd="4" destOrd="0" parTransId="{C707F04E-32A8-4DDA-8DC3-CFEC55E33658}" sibTransId="{CBB9EECE-6C91-4A09-B5D4-2F45A2A23C1D}"/>
    <dgm:cxn modelId="{734A3EFF-11C6-40F2-A26B-4FFC8D7F4B44}" type="presOf" srcId="{CBB9EECE-6C91-4A09-B5D4-2F45A2A23C1D}" destId="{74892D0B-B496-4AE2-851B-986847594AD8}" srcOrd="0" destOrd="0" presId="urn:microsoft.com/office/officeart/2005/8/layout/bProcess2"/>
    <dgm:cxn modelId="{14BF7048-15D3-458A-BA69-57922D17ADE0}" type="presOf" srcId="{0DE86C05-103E-47CF-8287-FE9451F2CB82}" destId="{53749DAF-3D61-4C3A-B4E5-03CBCFFF9DA3}" srcOrd="0" destOrd="0" presId="urn:microsoft.com/office/officeart/2005/8/layout/bProcess2"/>
    <dgm:cxn modelId="{99E3E2C7-799F-4524-99BA-FA8F1683D6D9}" type="presOf" srcId="{37F771BF-6A18-4AF9-AE44-7F7A69E52880}" destId="{E7C48B53-767C-4965-AA07-00E11186860B}" srcOrd="0" destOrd="0" presId="urn:microsoft.com/office/officeart/2005/8/layout/bProcess2"/>
    <dgm:cxn modelId="{FA355826-1764-4E8E-B9A4-B5255BF6FA49}" type="presOf" srcId="{ACFA95C1-9B05-4CCE-AAA3-DDCE224DDDEF}" destId="{1A3D6E44-DEB9-42CF-960B-43F4158E25A0}" srcOrd="0" destOrd="0" presId="urn:microsoft.com/office/officeart/2005/8/layout/bProcess2"/>
    <dgm:cxn modelId="{8944D18A-D578-4715-80B0-ABD3CF31F7B9}" type="presOf" srcId="{CDBBFAAB-67ED-4478-8EB0-3A95C47A719A}" destId="{04F95BD9-21A8-491D-A846-ADB7C81E8162}" srcOrd="0" destOrd="0" presId="urn:microsoft.com/office/officeart/2005/8/layout/bProcess2"/>
    <dgm:cxn modelId="{FBB545CB-C018-4001-A1B9-C1FD99772C5C}" type="presOf" srcId="{0372F9F9-6CF5-4F86-9DBA-B5E4D8E1068E}" destId="{0A73231C-3AE3-4280-B2E1-2CBE50464164}" srcOrd="0" destOrd="0" presId="urn:microsoft.com/office/officeart/2005/8/layout/bProcess2"/>
    <dgm:cxn modelId="{5A48843B-9F1B-4681-AF90-E536CEACB43B}" type="presOf" srcId="{1AB03E52-126C-4B49-AC04-6C4E6E0052BC}" destId="{9EE82995-9E34-4F60-9652-EC16D59ECDB1}" srcOrd="0" destOrd="0" presId="urn:microsoft.com/office/officeart/2005/8/layout/bProcess2"/>
    <dgm:cxn modelId="{352A6F9D-A676-4B8A-91A5-5A979BE38949}" srcId="{1AB03E52-126C-4B49-AC04-6C4E6E0052BC}" destId="{37F771BF-6A18-4AF9-AE44-7F7A69E52880}" srcOrd="1" destOrd="0" parTransId="{B233C724-E515-4A94-AD4F-714B12D2543B}" sibTransId="{134F5A70-F024-449C-9B11-6C8499B394E9}"/>
    <dgm:cxn modelId="{B2C45C08-AC20-46B3-8DC4-C3B996CD91D7}" type="presOf" srcId="{134F5A70-F024-449C-9B11-6C8499B394E9}" destId="{274E0303-DF07-44D0-8C07-253B58E7ACF7}" srcOrd="0" destOrd="0" presId="urn:microsoft.com/office/officeart/2005/8/layout/bProcess2"/>
    <dgm:cxn modelId="{AB8DA9B5-8340-4F6D-8221-CD580C08419D}" type="presOf" srcId="{6B51E2F4-8645-4776-93A6-E98C9EFD5C11}" destId="{32159565-F2CD-4617-8DDE-1BBD238237BD}" srcOrd="0" destOrd="0" presId="urn:microsoft.com/office/officeart/2005/8/layout/bProcess2"/>
    <dgm:cxn modelId="{17C335AD-BB7C-4092-B3D0-0483517B913B}" srcId="{1AB03E52-126C-4B49-AC04-6C4E6E0052BC}" destId="{5538E1E3-01B3-442C-960A-032CED13163C}" srcOrd="6" destOrd="0" parTransId="{58C28A94-93E6-473F-A184-66C40D32F8D7}" sibTransId="{FDA97C62-C58E-4CDA-A0F9-7D9A24CC74C0}"/>
    <dgm:cxn modelId="{F8CC9A08-5007-43E2-AE22-D84620033CEB}" type="presOf" srcId="{CE4C8946-59DA-4AD7-99B7-13741263CC3E}" destId="{FB8DB384-4103-478C-BF28-504D478CBB70}" srcOrd="0" destOrd="0" presId="urn:microsoft.com/office/officeart/2005/8/layout/bProcess2"/>
    <dgm:cxn modelId="{C52C1E7F-19BB-4CBD-B56A-DE3DB59B2478}" srcId="{1AB03E52-126C-4B49-AC04-6C4E6E0052BC}" destId="{57DD70A1-ED64-4FD6-9646-3FE1787CDD6A}" srcOrd="2" destOrd="0" parTransId="{DA964343-2861-4EE0-9983-5C79D425C79D}" sibTransId="{CE4C8946-59DA-4AD7-99B7-13741263CC3E}"/>
    <dgm:cxn modelId="{F6CA59B4-4CE6-47AA-B831-2D16C54C17C9}" type="presOf" srcId="{74C1D7B9-AE07-4FED-91F9-6765C1A0FD09}" destId="{7560735D-7B4D-478E-A2E6-29FAFE2DC832}" srcOrd="0" destOrd="0" presId="urn:microsoft.com/office/officeart/2005/8/layout/bProcess2"/>
    <dgm:cxn modelId="{5860B183-EDDA-4ED6-A165-55B00ED23D87}" type="presOf" srcId="{5538E1E3-01B3-442C-960A-032CED13163C}" destId="{68174206-E2D9-4671-B58A-37B5F7B7036E}" srcOrd="0" destOrd="0" presId="urn:microsoft.com/office/officeart/2005/8/layout/bProcess2"/>
    <dgm:cxn modelId="{3914ABBC-D98F-4B2B-9A84-6ECF3309BA4A}" type="presParOf" srcId="{9EE82995-9E34-4F60-9652-EC16D59ECDB1}" destId="{1A3D6E44-DEB9-42CF-960B-43F4158E25A0}" srcOrd="0" destOrd="0" presId="urn:microsoft.com/office/officeart/2005/8/layout/bProcess2"/>
    <dgm:cxn modelId="{FCC38DC3-0DFB-48D7-BE7F-137AB0704B80}" type="presParOf" srcId="{9EE82995-9E34-4F60-9652-EC16D59ECDB1}" destId="{04F95BD9-21A8-491D-A846-ADB7C81E8162}" srcOrd="1" destOrd="0" presId="urn:microsoft.com/office/officeart/2005/8/layout/bProcess2"/>
    <dgm:cxn modelId="{46FA6ABB-49F4-42FB-822E-D0FB50366DA1}" type="presParOf" srcId="{9EE82995-9E34-4F60-9652-EC16D59ECDB1}" destId="{08BC0D24-81E9-461C-A603-305596ECB191}" srcOrd="2" destOrd="0" presId="urn:microsoft.com/office/officeart/2005/8/layout/bProcess2"/>
    <dgm:cxn modelId="{59996E9B-D36C-43FF-A8D6-F60B8B6A38DD}" type="presParOf" srcId="{08BC0D24-81E9-461C-A603-305596ECB191}" destId="{E49C5F75-068B-4C81-892F-0329EA14C047}" srcOrd="0" destOrd="0" presId="urn:microsoft.com/office/officeart/2005/8/layout/bProcess2"/>
    <dgm:cxn modelId="{7AEF96B7-25D8-48E5-A537-EDA848B2E045}" type="presParOf" srcId="{08BC0D24-81E9-461C-A603-305596ECB191}" destId="{E7C48B53-767C-4965-AA07-00E11186860B}" srcOrd="1" destOrd="0" presId="urn:microsoft.com/office/officeart/2005/8/layout/bProcess2"/>
    <dgm:cxn modelId="{082EBAD2-E861-4A45-B81D-CE535262E519}" type="presParOf" srcId="{9EE82995-9E34-4F60-9652-EC16D59ECDB1}" destId="{274E0303-DF07-44D0-8C07-253B58E7ACF7}" srcOrd="3" destOrd="0" presId="urn:microsoft.com/office/officeart/2005/8/layout/bProcess2"/>
    <dgm:cxn modelId="{4264F1A0-5616-44C5-B734-76BE42BCF30C}" type="presParOf" srcId="{9EE82995-9E34-4F60-9652-EC16D59ECDB1}" destId="{A3A03EC9-1920-4EAB-ACC8-513858EAD66C}" srcOrd="4" destOrd="0" presId="urn:microsoft.com/office/officeart/2005/8/layout/bProcess2"/>
    <dgm:cxn modelId="{098906FC-3866-4B76-B9D5-5A0001620462}" type="presParOf" srcId="{A3A03EC9-1920-4EAB-ACC8-513858EAD66C}" destId="{6ACEE89E-EFE6-48AB-8B95-87BE6CE7E12A}" srcOrd="0" destOrd="0" presId="urn:microsoft.com/office/officeart/2005/8/layout/bProcess2"/>
    <dgm:cxn modelId="{03CB3A4C-B991-45F5-B124-F294AE67DEED}" type="presParOf" srcId="{A3A03EC9-1920-4EAB-ACC8-513858EAD66C}" destId="{FE4F1D28-1D47-49D8-8D1B-0A3C12521220}" srcOrd="1" destOrd="0" presId="urn:microsoft.com/office/officeart/2005/8/layout/bProcess2"/>
    <dgm:cxn modelId="{CB692EF4-A9B1-4C3D-9D6D-263386641318}" type="presParOf" srcId="{9EE82995-9E34-4F60-9652-EC16D59ECDB1}" destId="{FB8DB384-4103-478C-BF28-504D478CBB70}" srcOrd="5" destOrd="0" presId="urn:microsoft.com/office/officeart/2005/8/layout/bProcess2"/>
    <dgm:cxn modelId="{7803803F-F3C5-46EC-B304-DF3CF5F797C9}" type="presParOf" srcId="{9EE82995-9E34-4F60-9652-EC16D59ECDB1}" destId="{3B4F0AA7-46EA-4AB8-A8F5-17658B27C2AE}" srcOrd="6" destOrd="0" presId="urn:microsoft.com/office/officeart/2005/8/layout/bProcess2"/>
    <dgm:cxn modelId="{384F07FB-4CAB-4184-B963-29E87E496AE1}" type="presParOf" srcId="{3B4F0AA7-46EA-4AB8-A8F5-17658B27C2AE}" destId="{F7F64550-7BA8-4FA9-A1B2-09B763A8EF8D}" srcOrd="0" destOrd="0" presId="urn:microsoft.com/office/officeart/2005/8/layout/bProcess2"/>
    <dgm:cxn modelId="{E8556821-C9CF-4DFE-9581-6C4CBF26C55E}" type="presParOf" srcId="{3B4F0AA7-46EA-4AB8-A8F5-17658B27C2AE}" destId="{9BE432AA-E2D4-4EF6-A331-B24B74571721}" srcOrd="1" destOrd="0" presId="urn:microsoft.com/office/officeart/2005/8/layout/bProcess2"/>
    <dgm:cxn modelId="{187FB139-B343-4025-9E3E-12CADCB57C6F}" type="presParOf" srcId="{9EE82995-9E34-4F60-9652-EC16D59ECDB1}" destId="{32159565-F2CD-4617-8DDE-1BBD238237BD}" srcOrd="7" destOrd="0" presId="urn:microsoft.com/office/officeart/2005/8/layout/bProcess2"/>
    <dgm:cxn modelId="{FFF598C4-CE4F-4DC5-ABD1-1EF5551B92F5}" type="presParOf" srcId="{9EE82995-9E34-4F60-9652-EC16D59ECDB1}" destId="{6AFEC415-9B40-4AE5-9603-9CA99B2238C9}" srcOrd="8" destOrd="0" presId="urn:microsoft.com/office/officeart/2005/8/layout/bProcess2"/>
    <dgm:cxn modelId="{BF97E625-EF0D-4E42-B89A-CAB951C327A0}" type="presParOf" srcId="{6AFEC415-9B40-4AE5-9603-9CA99B2238C9}" destId="{2912EB41-CC03-4948-9521-A30D59356FE1}" srcOrd="0" destOrd="0" presId="urn:microsoft.com/office/officeart/2005/8/layout/bProcess2"/>
    <dgm:cxn modelId="{77F9F00F-CEB1-44F2-A0B2-31C05EB12182}" type="presParOf" srcId="{6AFEC415-9B40-4AE5-9603-9CA99B2238C9}" destId="{0A73231C-3AE3-4280-B2E1-2CBE50464164}" srcOrd="1" destOrd="0" presId="urn:microsoft.com/office/officeart/2005/8/layout/bProcess2"/>
    <dgm:cxn modelId="{EA8B5B17-C4A0-4843-B863-4CE809DB0237}" type="presParOf" srcId="{9EE82995-9E34-4F60-9652-EC16D59ECDB1}" destId="{74892D0B-B496-4AE2-851B-986847594AD8}" srcOrd="9" destOrd="0" presId="urn:microsoft.com/office/officeart/2005/8/layout/bProcess2"/>
    <dgm:cxn modelId="{69F571AE-1E69-48F1-8F98-2B865BB994D1}" type="presParOf" srcId="{9EE82995-9E34-4F60-9652-EC16D59ECDB1}" destId="{ECA305B5-403D-4478-9DE0-B223125D0930}" srcOrd="10" destOrd="0" presId="urn:microsoft.com/office/officeart/2005/8/layout/bProcess2"/>
    <dgm:cxn modelId="{624B61D0-8C1C-4750-AC4F-19C7F758C6DC}" type="presParOf" srcId="{ECA305B5-403D-4478-9DE0-B223125D0930}" destId="{79CDFA80-A4FB-4983-9CA1-9582DA7A5FCB}" srcOrd="0" destOrd="0" presId="urn:microsoft.com/office/officeart/2005/8/layout/bProcess2"/>
    <dgm:cxn modelId="{27DAB752-338F-4E83-90D6-1691193D05F2}" type="presParOf" srcId="{ECA305B5-403D-4478-9DE0-B223125D0930}" destId="{53749DAF-3D61-4C3A-B4E5-03CBCFFF9DA3}" srcOrd="1" destOrd="0" presId="urn:microsoft.com/office/officeart/2005/8/layout/bProcess2"/>
    <dgm:cxn modelId="{B7BE8341-C15A-404D-8D85-43D34AEC7C5E}" type="presParOf" srcId="{9EE82995-9E34-4F60-9652-EC16D59ECDB1}" destId="{7560735D-7B4D-478E-A2E6-29FAFE2DC832}" srcOrd="11" destOrd="0" presId="urn:microsoft.com/office/officeart/2005/8/layout/bProcess2"/>
    <dgm:cxn modelId="{A7D1DA7B-2BAB-4382-A067-D3CA1966F5AB}" type="presParOf" srcId="{9EE82995-9E34-4F60-9652-EC16D59ECDB1}" destId="{68174206-E2D9-4671-B58A-37B5F7B7036E}" srcOrd="12" destOrd="0" presId="urn:microsoft.com/office/officeart/2005/8/layout/b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33CEF3-2351-4599-BFF5-E5392A0B7710}" type="datetimeFigureOut">
              <a:rPr lang="zh-TW" altLang="en-US" smtClean="0"/>
              <a:t>2020/6/15</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33E283-C1C5-4C87-9231-20C800EC4BF0}" type="slidenum">
              <a:rPr lang="zh-TW" altLang="en-US" smtClean="0"/>
              <a:t>‹#›</a:t>
            </a:fld>
            <a:endParaRPr lang="zh-TW" altLang="en-US"/>
          </a:p>
        </p:txBody>
      </p:sp>
    </p:spTree>
    <p:extLst>
      <p:ext uri="{BB962C8B-B14F-4D97-AF65-F5344CB8AC3E}">
        <p14:creationId xmlns:p14="http://schemas.microsoft.com/office/powerpoint/2010/main" val="3959964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183901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704144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21066809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標題投影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4250851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物件">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4342874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節標題">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2044142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項物件">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6" name="頁尾版面配置區 5"/>
          <p:cNvSpPr>
            <a:spLocks noGrp="1"/>
          </p:cNvSpPr>
          <p:nvPr>
            <p:ph type="ftr" sz="quarter" idx="11"/>
          </p:nvPr>
        </p:nvSpPr>
        <p:spPr/>
        <p:txBody>
          <a:bodyPr/>
          <a:lstStyle/>
          <a:p>
            <a:endParaRPr lang="zh-TW" altLang="en-US">
              <a:solidFill>
                <a:prstClr val="black">
                  <a:tint val="75000"/>
                </a:prstClr>
              </a:solidFill>
            </a:endParaRPr>
          </a:p>
        </p:txBody>
      </p:sp>
      <p:sp>
        <p:nvSpPr>
          <p:cNvPr id="7" name="投影片編號版面配置區 6"/>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6142963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對">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8" name="頁尾版面配置區 7"/>
          <p:cNvSpPr>
            <a:spLocks noGrp="1"/>
          </p:cNvSpPr>
          <p:nvPr>
            <p:ph type="ftr" sz="quarter" idx="11"/>
          </p:nvPr>
        </p:nvSpPr>
        <p:spPr/>
        <p:txBody>
          <a:bodyPr/>
          <a:lstStyle/>
          <a:p>
            <a:endParaRPr lang="zh-TW" altLang="en-US">
              <a:solidFill>
                <a:prstClr val="black">
                  <a:tint val="75000"/>
                </a:prstClr>
              </a:solidFill>
            </a:endParaRPr>
          </a:p>
        </p:txBody>
      </p:sp>
      <p:sp>
        <p:nvSpPr>
          <p:cNvPr id="9" name="投影片編號版面配置區 8"/>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601167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日期版面配置區 2"/>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4" name="頁尾版面配置區 3"/>
          <p:cNvSpPr>
            <a:spLocks noGrp="1"/>
          </p:cNvSpPr>
          <p:nvPr>
            <p:ph type="ftr" sz="quarter" idx="11"/>
          </p:nvPr>
        </p:nvSpPr>
        <p:spPr/>
        <p:txBody>
          <a:bodyPr/>
          <a:lstStyle/>
          <a:p>
            <a:endParaRPr lang="zh-TW" altLang="en-US">
              <a:solidFill>
                <a:prstClr val="black">
                  <a:tint val="75000"/>
                </a:prstClr>
              </a:solidFill>
            </a:endParaRPr>
          </a:p>
        </p:txBody>
      </p:sp>
      <p:sp>
        <p:nvSpPr>
          <p:cNvPr id="5" name="投影片編號版面配置區 4"/>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3495205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3" name="頁尾版面配置區 2"/>
          <p:cNvSpPr>
            <a:spLocks noGrp="1"/>
          </p:cNvSpPr>
          <p:nvPr>
            <p:ph type="ftr" sz="quarter" idx="11"/>
          </p:nvPr>
        </p:nvSpPr>
        <p:spPr/>
        <p:txBody>
          <a:bodyPr/>
          <a:lstStyle/>
          <a:p>
            <a:endParaRPr lang="zh-TW" altLang="en-US">
              <a:solidFill>
                <a:prstClr val="black">
                  <a:tint val="75000"/>
                </a:prstClr>
              </a:solidFill>
            </a:endParaRPr>
          </a:p>
        </p:txBody>
      </p:sp>
      <p:sp>
        <p:nvSpPr>
          <p:cNvPr id="4" name="投影片編號版面配置區 3"/>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4771852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標題的內容">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6" name="頁尾版面配置區 5"/>
          <p:cNvSpPr>
            <a:spLocks noGrp="1"/>
          </p:cNvSpPr>
          <p:nvPr>
            <p:ph type="ftr" sz="quarter" idx="11"/>
          </p:nvPr>
        </p:nvSpPr>
        <p:spPr/>
        <p:txBody>
          <a:bodyPr/>
          <a:lstStyle/>
          <a:p>
            <a:endParaRPr lang="zh-TW" altLang="en-US">
              <a:solidFill>
                <a:prstClr val="black">
                  <a:tint val="75000"/>
                </a:prstClr>
              </a:solidFill>
            </a:endParaRPr>
          </a:p>
        </p:txBody>
      </p:sp>
      <p:sp>
        <p:nvSpPr>
          <p:cNvPr id="7" name="投影片編號版面配置區 6"/>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079170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26997978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標題的圖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6" name="頁尾版面配置區 5"/>
          <p:cNvSpPr>
            <a:spLocks noGrp="1"/>
          </p:cNvSpPr>
          <p:nvPr>
            <p:ph type="ftr" sz="quarter" idx="11"/>
          </p:nvPr>
        </p:nvSpPr>
        <p:spPr/>
        <p:txBody>
          <a:bodyPr/>
          <a:lstStyle/>
          <a:p>
            <a:endParaRPr lang="zh-TW" altLang="en-US">
              <a:solidFill>
                <a:prstClr val="black">
                  <a:tint val="75000"/>
                </a:prstClr>
              </a:solidFill>
            </a:endParaRPr>
          </a:p>
        </p:txBody>
      </p:sp>
      <p:sp>
        <p:nvSpPr>
          <p:cNvPr id="7" name="投影片編號版面配置區 6"/>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1719961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0261282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04012616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標題投影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6993838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標題及物件">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5864699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章節標題">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4870153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兩項物件">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6" name="頁尾版面配置區 5"/>
          <p:cNvSpPr>
            <a:spLocks noGrp="1"/>
          </p:cNvSpPr>
          <p:nvPr>
            <p:ph type="ftr" sz="quarter" idx="11"/>
          </p:nvPr>
        </p:nvSpPr>
        <p:spPr/>
        <p:txBody>
          <a:bodyPr/>
          <a:lstStyle/>
          <a:p>
            <a:endParaRPr lang="zh-TW" altLang="en-US">
              <a:solidFill>
                <a:prstClr val="black">
                  <a:tint val="75000"/>
                </a:prstClr>
              </a:solidFill>
            </a:endParaRPr>
          </a:p>
        </p:txBody>
      </p:sp>
      <p:sp>
        <p:nvSpPr>
          <p:cNvPr id="7" name="投影片編號版面配置區 6"/>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7175087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對">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8" name="頁尾版面配置區 7"/>
          <p:cNvSpPr>
            <a:spLocks noGrp="1"/>
          </p:cNvSpPr>
          <p:nvPr>
            <p:ph type="ftr" sz="quarter" idx="11"/>
          </p:nvPr>
        </p:nvSpPr>
        <p:spPr/>
        <p:txBody>
          <a:bodyPr/>
          <a:lstStyle/>
          <a:p>
            <a:endParaRPr lang="zh-TW" altLang="en-US">
              <a:solidFill>
                <a:prstClr val="black">
                  <a:tint val="75000"/>
                </a:prstClr>
              </a:solidFill>
            </a:endParaRPr>
          </a:p>
        </p:txBody>
      </p:sp>
      <p:sp>
        <p:nvSpPr>
          <p:cNvPr id="9" name="投影片編號版面配置區 8"/>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90955734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只有標題">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日期版面配置區 2"/>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4" name="頁尾版面配置區 3"/>
          <p:cNvSpPr>
            <a:spLocks noGrp="1"/>
          </p:cNvSpPr>
          <p:nvPr>
            <p:ph type="ftr" sz="quarter" idx="11"/>
          </p:nvPr>
        </p:nvSpPr>
        <p:spPr/>
        <p:txBody>
          <a:bodyPr/>
          <a:lstStyle/>
          <a:p>
            <a:endParaRPr lang="zh-TW" altLang="en-US">
              <a:solidFill>
                <a:prstClr val="black">
                  <a:tint val="75000"/>
                </a:prstClr>
              </a:solidFill>
            </a:endParaRPr>
          </a:p>
        </p:txBody>
      </p:sp>
      <p:sp>
        <p:nvSpPr>
          <p:cNvPr id="5" name="投影片編號版面配置區 4"/>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3727462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3" name="頁尾版面配置區 2"/>
          <p:cNvSpPr>
            <a:spLocks noGrp="1"/>
          </p:cNvSpPr>
          <p:nvPr>
            <p:ph type="ftr" sz="quarter" idx="11"/>
          </p:nvPr>
        </p:nvSpPr>
        <p:spPr/>
        <p:txBody>
          <a:bodyPr/>
          <a:lstStyle/>
          <a:p>
            <a:endParaRPr lang="zh-TW" altLang="en-US">
              <a:solidFill>
                <a:prstClr val="black">
                  <a:tint val="75000"/>
                </a:prstClr>
              </a:solidFill>
            </a:endParaRPr>
          </a:p>
        </p:txBody>
      </p:sp>
      <p:sp>
        <p:nvSpPr>
          <p:cNvPr id="4" name="投影片編號版面配置區 3"/>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91765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按一下以編輯母片文字樣式</a:t>
            </a:r>
          </a:p>
        </p:txBody>
      </p:sp>
      <p:sp>
        <p:nvSpPr>
          <p:cNvPr id="4" name="日期版面配置區 3"/>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33505937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含標題的內容">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6" name="頁尾版面配置區 5"/>
          <p:cNvSpPr>
            <a:spLocks noGrp="1"/>
          </p:cNvSpPr>
          <p:nvPr>
            <p:ph type="ftr" sz="quarter" idx="11"/>
          </p:nvPr>
        </p:nvSpPr>
        <p:spPr/>
        <p:txBody>
          <a:bodyPr/>
          <a:lstStyle/>
          <a:p>
            <a:endParaRPr lang="zh-TW" altLang="en-US">
              <a:solidFill>
                <a:prstClr val="black">
                  <a:tint val="75000"/>
                </a:prstClr>
              </a:solidFill>
            </a:endParaRPr>
          </a:p>
        </p:txBody>
      </p:sp>
      <p:sp>
        <p:nvSpPr>
          <p:cNvPr id="7" name="投影片編號版面配置區 6"/>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7848347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含標題的圖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6" name="頁尾版面配置區 5"/>
          <p:cNvSpPr>
            <a:spLocks noGrp="1"/>
          </p:cNvSpPr>
          <p:nvPr>
            <p:ph type="ftr" sz="quarter" idx="11"/>
          </p:nvPr>
        </p:nvSpPr>
        <p:spPr/>
        <p:txBody>
          <a:bodyPr/>
          <a:lstStyle/>
          <a:p>
            <a:endParaRPr lang="zh-TW" altLang="en-US">
              <a:solidFill>
                <a:prstClr val="black">
                  <a:tint val="75000"/>
                </a:prstClr>
              </a:solidFill>
            </a:endParaRPr>
          </a:p>
        </p:txBody>
      </p:sp>
      <p:sp>
        <p:nvSpPr>
          <p:cNvPr id="7" name="投影片編號版面配置區 6"/>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420474498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標題及直排文字">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94747665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直排標題及文字">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p:cNvSpPr>
            <a:spLocks noGrp="1"/>
          </p:cNvSpPr>
          <p:nvPr>
            <p:ph type="sldNum" sz="quarter" idx="12"/>
          </p:nvPr>
        </p:nvSpPr>
        <p:spPr/>
        <p:txBody>
          <a:body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068501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3751489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20781457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1708117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1553518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2775742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33B13779-FEB6-40E2-B43C-561544106C6E}" type="datetimeFigureOut">
              <a:rPr lang="zh-TW" altLang="en-US" smtClean="0"/>
              <a:t>2020/6/15</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155425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B13779-FEB6-40E2-B43C-561544106C6E}" type="datetimeFigureOut">
              <a:rPr lang="zh-TW" altLang="en-US" smtClean="0"/>
              <a:t>2020/6/15</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5AB7CC-3C96-4519-BDD4-74F9DC64E934}" type="slidenum">
              <a:rPr lang="zh-TW" altLang="en-US" smtClean="0"/>
              <a:t>‹#›</a:t>
            </a:fld>
            <a:endParaRPr lang="zh-TW" altLang="en-US"/>
          </a:p>
        </p:txBody>
      </p:sp>
    </p:spTree>
    <p:extLst>
      <p:ext uri="{BB962C8B-B14F-4D97-AF65-F5344CB8AC3E}">
        <p14:creationId xmlns:p14="http://schemas.microsoft.com/office/powerpoint/2010/main" val="37664343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solidFill>
                <a:prstClr val="black">
                  <a:tint val="75000"/>
                </a:prstClr>
              </a:solidFill>
            </a:endParaRPr>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8459211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86EF9B-1980-44C7-9AFC-4598AC96BC49}" type="datetimeFigureOut">
              <a:rPr lang="zh-TW" altLang="en-US" smtClean="0">
                <a:solidFill>
                  <a:prstClr val="black">
                    <a:tint val="75000"/>
                  </a:prstClr>
                </a:solidFill>
              </a:rPr>
              <a:pPr/>
              <a:t>2020/6/15</a:t>
            </a:fld>
            <a:endParaRPr lang="zh-TW" altLang="en-US">
              <a:solidFill>
                <a:prstClr val="black">
                  <a:tint val="75000"/>
                </a:prstClr>
              </a:solidFill>
            </a:endParaRPr>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solidFill>
                <a:prstClr val="black">
                  <a:tint val="75000"/>
                </a:prstClr>
              </a:solidFill>
            </a:endParaRPr>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5B065E-1BEB-4282-B69D-927C031D89C9}"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93348829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4.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4.xml"/><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標題 1"/>
          <p:cNvSpPr txBox="1">
            <a:spLocks/>
          </p:cNvSpPr>
          <p:nvPr/>
        </p:nvSpPr>
        <p:spPr>
          <a:xfrm>
            <a:off x="1371600" y="728897"/>
            <a:ext cx="9448800"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pPr>
            <a:r>
              <a:rPr lang="zh-TW" altLang="en-US" sz="4000" dirty="0">
                <a:solidFill>
                  <a:prstClr val="black"/>
                </a:solidFill>
                <a:latin typeface="標楷體" panose="03000509000000000000" pitchFamily="65" charset="-120"/>
                <a:ea typeface="標楷體" panose="03000509000000000000" pitchFamily="65" charset="-120"/>
              </a:rPr>
              <a:t>探討白蛋白微氣泡對比劑包覆藥物之研究</a:t>
            </a:r>
            <a:endParaRPr lang="zh-TW" altLang="en-US" sz="2400" b="1" dirty="0">
              <a:solidFill>
                <a:prstClr val="black"/>
              </a:solidFill>
              <a:latin typeface="新細明體" panose="02020500000000000000" pitchFamily="18" charset="-120"/>
            </a:endParaRPr>
          </a:p>
        </p:txBody>
      </p:sp>
      <p:sp>
        <p:nvSpPr>
          <p:cNvPr id="6" name="副標題 2"/>
          <p:cNvSpPr txBox="1">
            <a:spLocks/>
          </p:cNvSpPr>
          <p:nvPr/>
        </p:nvSpPr>
        <p:spPr>
          <a:xfrm>
            <a:off x="1524000" y="3280612"/>
            <a:ext cx="9144000" cy="221132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zh-TW" altLang="en-US" sz="2799" dirty="0" smtClean="0">
                <a:solidFill>
                  <a:prstClr val="black"/>
                </a:solidFill>
              </a:rPr>
              <a:t>指導教授：廖</a:t>
            </a:r>
            <a:r>
              <a:rPr lang="zh-TW" altLang="en-US" sz="2799" dirty="0">
                <a:solidFill>
                  <a:prstClr val="black"/>
                </a:solidFill>
              </a:rPr>
              <a:t>愛</a:t>
            </a:r>
            <a:r>
              <a:rPr lang="zh-TW" altLang="en-US" sz="2799" dirty="0" smtClean="0">
                <a:solidFill>
                  <a:prstClr val="black"/>
                </a:solidFill>
              </a:rPr>
              <a:t>禾教授</a:t>
            </a:r>
            <a:endParaRPr lang="en-US" altLang="zh-TW" sz="2799" dirty="0" smtClean="0">
              <a:solidFill>
                <a:prstClr val="black"/>
              </a:solidFill>
            </a:endParaRPr>
          </a:p>
          <a:p>
            <a:pPr>
              <a:lnSpc>
                <a:spcPct val="100000"/>
              </a:lnSpc>
              <a:spcBef>
                <a:spcPts val="0"/>
              </a:spcBef>
            </a:pPr>
            <a:r>
              <a:rPr lang="zh-TW" altLang="en-US" sz="2799" dirty="0" smtClean="0">
                <a:solidFill>
                  <a:prstClr val="black"/>
                </a:solidFill>
              </a:rPr>
              <a:t>指導老師</a:t>
            </a:r>
            <a:r>
              <a:rPr lang="zh-TW" altLang="en-US" sz="2799" dirty="0">
                <a:solidFill>
                  <a:prstClr val="black"/>
                </a:solidFill>
              </a:rPr>
              <a:t>：</a:t>
            </a:r>
            <a:r>
              <a:rPr lang="zh-TW" altLang="en-US" sz="2799" dirty="0" smtClean="0">
                <a:solidFill>
                  <a:prstClr val="black"/>
                </a:solidFill>
              </a:rPr>
              <a:t>柯淑惠老師</a:t>
            </a:r>
            <a:endParaRPr lang="en-US" altLang="zh-TW" sz="2799" dirty="0" smtClean="0">
              <a:solidFill>
                <a:prstClr val="black"/>
              </a:solidFill>
            </a:endParaRPr>
          </a:p>
          <a:p>
            <a:pPr>
              <a:lnSpc>
                <a:spcPct val="100000"/>
              </a:lnSpc>
              <a:spcBef>
                <a:spcPts val="0"/>
              </a:spcBef>
            </a:pPr>
            <a:r>
              <a:rPr lang="en-US" altLang="zh-TW" sz="2799" dirty="0" smtClean="0">
                <a:solidFill>
                  <a:prstClr val="black"/>
                </a:solidFill>
              </a:rPr>
              <a:t>227 03 </a:t>
            </a:r>
            <a:r>
              <a:rPr lang="zh-TW" altLang="en-US" sz="2799" dirty="0" smtClean="0">
                <a:solidFill>
                  <a:prstClr val="black"/>
                </a:solidFill>
              </a:rPr>
              <a:t>王</a:t>
            </a:r>
            <a:r>
              <a:rPr lang="zh-TW" altLang="en-US" sz="2799" dirty="0">
                <a:solidFill>
                  <a:prstClr val="black"/>
                </a:solidFill>
              </a:rPr>
              <a:t>睿熙</a:t>
            </a:r>
          </a:p>
        </p:txBody>
      </p:sp>
    </p:spTree>
    <p:extLst>
      <p:ext uri="{BB962C8B-B14F-4D97-AF65-F5344CB8AC3E}">
        <p14:creationId xmlns:p14="http://schemas.microsoft.com/office/powerpoint/2010/main" val="4361586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623392" y="422977"/>
            <a:ext cx="10972800" cy="1218883"/>
          </a:xfrm>
        </p:spPr>
        <p:txBody>
          <a:bodyPr>
            <a:normAutofit/>
          </a:bodyPr>
          <a:lstStyle/>
          <a:p>
            <a:pPr algn="ctr"/>
            <a:r>
              <a:rPr lang="zh-TW" altLang="en-US" dirty="0" smtClean="0">
                <a:effectLst/>
              </a:rPr>
              <a:t>實驗三</a:t>
            </a:r>
            <a:r>
              <a:rPr lang="en-US" altLang="zh-TW" dirty="0" smtClean="0">
                <a:effectLst/>
              </a:rPr>
              <a:t>:</a:t>
            </a:r>
            <a:r>
              <a:rPr lang="zh-TW" altLang="zh-TW" dirty="0" smtClean="0">
                <a:effectLst/>
              </a:rPr>
              <a:t>混合液</a:t>
            </a:r>
            <a:r>
              <a:rPr lang="zh-TW" altLang="en-US" dirty="0" smtClean="0">
                <a:effectLst/>
              </a:rPr>
              <a:t>之螢光圖譜</a:t>
            </a:r>
            <a:endParaRPr lang="zh-TW" altLang="en-US" dirty="0"/>
          </a:p>
        </p:txBody>
      </p:sp>
      <p:sp>
        <p:nvSpPr>
          <p:cNvPr id="2" name="內容版面配置區 1"/>
          <p:cNvSpPr>
            <a:spLocks noGrp="1"/>
          </p:cNvSpPr>
          <p:nvPr>
            <p:ph idx="1"/>
          </p:nvPr>
        </p:nvSpPr>
        <p:spPr>
          <a:xfrm>
            <a:off x="838200" y="1718049"/>
            <a:ext cx="10515600" cy="4351338"/>
          </a:xfrm>
        </p:spPr>
        <p:txBody>
          <a:bodyPr>
            <a:normAutofit/>
          </a:bodyPr>
          <a:lstStyle/>
          <a:p>
            <a:r>
              <a:rPr lang="zh-TW" altLang="zh-TW" sz="3200" dirty="0">
                <a:latin typeface="+mj-ea"/>
                <a:ea typeface="+mj-ea"/>
              </a:rPr>
              <a:t>將</a:t>
            </a:r>
            <a:r>
              <a:rPr lang="en-US" altLang="zh-TW" sz="3200" dirty="0">
                <a:latin typeface="+mj-ea"/>
                <a:ea typeface="+mj-ea"/>
              </a:rPr>
              <a:t>HSA0.05%</a:t>
            </a:r>
            <a:r>
              <a:rPr lang="zh-TW" altLang="zh-TW" sz="3200" dirty="0">
                <a:latin typeface="+mj-ea"/>
                <a:ea typeface="+mj-ea"/>
              </a:rPr>
              <a:t>和不同量的</a:t>
            </a:r>
            <a:r>
              <a:rPr lang="en-US" altLang="zh-TW" sz="3200" dirty="0">
                <a:latin typeface="+mj-ea"/>
                <a:ea typeface="+mj-ea"/>
              </a:rPr>
              <a:t>propranolol</a:t>
            </a:r>
            <a:r>
              <a:rPr lang="zh-TW" altLang="zh-TW" sz="3200" dirty="0">
                <a:latin typeface="+mj-ea"/>
                <a:ea typeface="+mj-ea"/>
              </a:rPr>
              <a:t>混合，可得到不同濃度的</a:t>
            </a:r>
            <a:r>
              <a:rPr lang="en-US" altLang="zh-TW" sz="3200" dirty="0" err="1" smtClean="0">
                <a:latin typeface="+mj-ea"/>
                <a:ea typeface="+mj-ea"/>
              </a:rPr>
              <a:t>HSA+propranolol</a:t>
            </a:r>
            <a:r>
              <a:rPr lang="zh-TW" altLang="zh-TW" sz="3200" dirty="0">
                <a:latin typeface="+mj-ea"/>
                <a:ea typeface="+mj-ea"/>
              </a:rPr>
              <a:t>混合水溶液，稀釋</a:t>
            </a:r>
            <a:r>
              <a:rPr lang="en-US" altLang="zh-TW" sz="3200" dirty="0">
                <a:latin typeface="+mj-ea"/>
                <a:ea typeface="+mj-ea"/>
              </a:rPr>
              <a:t>10000</a:t>
            </a:r>
            <a:r>
              <a:rPr lang="zh-TW" altLang="zh-TW" sz="3200" dirty="0">
                <a:latin typeface="+mj-ea"/>
                <a:ea typeface="+mj-ea"/>
              </a:rPr>
              <a:t>倍後測量</a:t>
            </a:r>
            <a:r>
              <a:rPr lang="en-US" altLang="zh-TW" sz="3200" dirty="0">
                <a:latin typeface="+mj-ea"/>
                <a:ea typeface="+mj-ea"/>
              </a:rPr>
              <a:t>10</a:t>
            </a:r>
            <a:r>
              <a:rPr lang="zh-TW" altLang="zh-TW" sz="3200" dirty="0">
                <a:latin typeface="+mj-ea"/>
                <a:ea typeface="+mj-ea"/>
              </a:rPr>
              <a:t>次螢光光譜，取三次中間值取平均</a:t>
            </a:r>
            <a:r>
              <a:rPr lang="zh-TW" altLang="zh-TW" sz="3200" dirty="0" smtClean="0">
                <a:latin typeface="+mj-ea"/>
                <a:ea typeface="+mj-ea"/>
              </a:rPr>
              <a:t>作圖</a:t>
            </a:r>
            <a:r>
              <a:rPr lang="zh-TW" altLang="en-US" sz="3200" dirty="0" smtClean="0">
                <a:latin typeface="+mj-ea"/>
                <a:ea typeface="+mj-ea"/>
              </a:rPr>
              <a:t>。</a:t>
            </a:r>
            <a:r>
              <a:rPr lang="zh-TW" altLang="zh-TW" sz="3200" dirty="0">
                <a:latin typeface="+mj-ea"/>
                <a:ea typeface="+mj-ea"/>
              </a:rPr>
              <a:t/>
            </a:r>
            <a:br>
              <a:rPr lang="zh-TW" altLang="zh-TW" sz="3200" dirty="0">
                <a:latin typeface="+mj-ea"/>
                <a:ea typeface="+mj-ea"/>
              </a:rPr>
            </a:br>
            <a:endParaRPr lang="zh-TW" altLang="en-US" sz="3200" dirty="0">
              <a:latin typeface="+mj-ea"/>
              <a:ea typeface="+mj-ea"/>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7541" y="3150983"/>
            <a:ext cx="6432115" cy="2833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文字方塊 4"/>
          <p:cNvSpPr txBox="1"/>
          <p:nvPr/>
        </p:nvSpPr>
        <p:spPr>
          <a:xfrm>
            <a:off x="1506005" y="3861877"/>
            <a:ext cx="461537" cy="1151828"/>
          </a:xfrm>
          <a:prstGeom prst="rect">
            <a:avLst/>
          </a:prstGeom>
          <a:noFill/>
        </p:spPr>
        <p:txBody>
          <a:bodyPr vert="eaVert" wrap="square" rtlCol="0">
            <a:spAutoFit/>
          </a:bodyPr>
          <a:lstStyle/>
          <a:p>
            <a:r>
              <a:rPr lang="zh-TW" altLang="en-US" sz="1799" dirty="0">
                <a:solidFill>
                  <a:prstClr val="black"/>
                </a:solidFill>
              </a:rPr>
              <a:t>放光強度</a:t>
            </a:r>
          </a:p>
        </p:txBody>
      </p:sp>
      <p:sp>
        <p:nvSpPr>
          <p:cNvPr id="6" name="文字方塊 5"/>
          <p:cNvSpPr txBox="1"/>
          <p:nvPr/>
        </p:nvSpPr>
        <p:spPr>
          <a:xfrm>
            <a:off x="2255574" y="5984519"/>
            <a:ext cx="4864097" cy="369236"/>
          </a:xfrm>
          <a:prstGeom prst="rect">
            <a:avLst/>
          </a:prstGeom>
          <a:noFill/>
        </p:spPr>
        <p:txBody>
          <a:bodyPr wrap="square" rtlCol="0">
            <a:spAutoFit/>
          </a:bodyPr>
          <a:lstStyle/>
          <a:p>
            <a:r>
              <a:rPr lang="zh-TW" altLang="en-US" sz="1799" dirty="0">
                <a:solidFill>
                  <a:prstClr val="black"/>
                </a:solidFill>
              </a:rPr>
              <a:t>放光波長</a:t>
            </a:r>
            <a:r>
              <a:rPr lang="en-US" altLang="zh-TW" sz="1799" dirty="0">
                <a:solidFill>
                  <a:prstClr val="black"/>
                </a:solidFill>
              </a:rPr>
              <a:t>(nm)</a:t>
            </a:r>
            <a:endParaRPr lang="zh-TW" altLang="en-US" sz="1799" dirty="0">
              <a:solidFill>
                <a:prstClr val="black"/>
              </a:solidFill>
            </a:endParaRPr>
          </a:p>
        </p:txBody>
      </p:sp>
    </p:spTree>
    <p:extLst>
      <p:ext uri="{BB962C8B-B14F-4D97-AF65-F5344CB8AC3E}">
        <p14:creationId xmlns:p14="http://schemas.microsoft.com/office/powerpoint/2010/main" val="12892055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en-US" altLang="zh-TW" dirty="0">
                <a:effectLst/>
              </a:rPr>
              <a:t>Stern-volmer</a:t>
            </a:r>
            <a:r>
              <a:rPr lang="en-US" altLang="zh-TW" dirty="0">
                <a:solidFill>
                  <a:srgbClr val="FF0000"/>
                </a:solidFill>
                <a:effectLst/>
              </a:rPr>
              <a:t> </a:t>
            </a:r>
            <a:r>
              <a:rPr lang="en-US" altLang="zh-TW" dirty="0">
                <a:effectLst/>
              </a:rPr>
              <a:t>equation</a:t>
            </a:r>
            <a:endParaRPr lang="zh-TW" altLang="en-US" dirty="0"/>
          </a:p>
        </p:txBody>
      </p:sp>
      <p:sp>
        <p:nvSpPr>
          <p:cNvPr id="2" name="內容版面配置區 1"/>
          <p:cNvSpPr>
            <a:spLocks noGrp="1"/>
          </p:cNvSpPr>
          <p:nvPr>
            <p:ph idx="1"/>
          </p:nvPr>
        </p:nvSpPr>
        <p:spPr>
          <a:xfrm>
            <a:off x="838200" y="1758390"/>
            <a:ext cx="10515600" cy="4351338"/>
          </a:xfrm>
        </p:spPr>
        <p:txBody>
          <a:bodyPr>
            <a:normAutofit/>
          </a:bodyPr>
          <a:lstStyle/>
          <a:p>
            <a:r>
              <a:rPr lang="zh-TW" altLang="en-US" sz="3200" dirty="0" smtClean="0">
                <a:latin typeface="+mj-ea"/>
                <a:ea typeface="+mj-ea"/>
              </a:rPr>
              <a:t>透過</a:t>
            </a:r>
            <a:r>
              <a:rPr lang="en-US" altLang="zh-TW" sz="3200" dirty="0">
                <a:latin typeface="+mj-ea"/>
                <a:ea typeface="+mj-ea"/>
              </a:rPr>
              <a:t>1/(F-F</a:t>
            </a:r>
            <a:r>
              <a:rPr lang="en-US" altLang="zh-TW" sz="3200" baseline="-25000" dirty="0">
                <a:latin typeface="+mj-ea"/>
                <a:ea typeface="+mj-ea"/>
              </a:rPr>
              <a:t>0</a:t>
            </a:r>
            <a:r>
              <a:rPr lang="en-US" altLang="zh-TW" sz="3200" dirty="0">
                <a:latin typeface="+mj-ea"/>
                <a:ea typeface="+mj-ea"/>
              </a:rPr>
              <a:t>)=1/F</a:t>
            </a:r>
            <a:r>
              <a:rPr lang="en-US" altLang="zh-TW" sz="3200" baseline="-25000" dirty="0">
                <a:latin typeface="+mj-ea"/>
                <a:ea typeface="+mj-ea"/>
              </a:rPr>
              <a:t>0</a:t>
            </a:r>
            <a:r>
              <a:rPr lang="en-US" altLang="zh-TW" sz="3200" dirty="0">
                <a:latin typeface="+mj-ea"/>
                <a:ea typeface="+mj-ea"/>
              </a:rPr>
              <a:t>+1/(KF</a:t>
            </a:r>
            <a:r>
              <a:rPr lang="en-US" altLang="zh-TW" sz="3200" baseline="-25000" dirty="0">
                <a:latin typeface="+mj-ea"/>
                <a:ea typeface="+mj-ea"/>
              </a:rPr>
              <a:t>0</a:t>
            </a:r>
            <a:r>
              <a:rPr lang="en-US" altLang="zh-TW" sz="3200" dirty="0">
                <a:latin typeface="+mj-ea"/>
                <a:ea typeface="+mj-ea"/>
              </a:rPr>
              <a:t>[Q</a:t>
            </a:r>
            <a:r>
              <a:rPr lang="en-US" altLang="zh-TW" sz="3200" dirty="0" smtClean="0">
                <a:latin typeface="+mj-ea"/>
                <a:ea typeface="+mj-ea"/>
              </a:rPr>
              <a:t>])</a:t>
            </a:r>
            <a:r>
              <a:rPr lang="zh-TW" altLang="en-US" sz="3200" dirty="0" smtClean="0">
                <a:latin typeface="+mj-ea"/>
                <a:ea typeface="+mj-ea"/>
              </a:rPr>
              <a:t>，用</a:t>
            </a:r>
            <a:r>
              <a:rPr lang="en-US" altLang="zh-TW" sz="3200" dirty="0" smtClean="0">
                <a:latin typeface="+mj-ea"/>
                <a:ea typeface="+mj-ea"/>
              </a:rPr>
              <a:t>Y</a:t>
            </a:r>
            <a:r>
              <a:rPr lang="zh-TW" altLang="en-US" sz="3200" dirty="0" smtClean="0">
                <a:latin typeface="+mj-ea"/>
                <a:ea typeface="+mj-ea"/>
              </a:rPr>
              <a:t>軸</a:t>
            </a:r>
            <a:r>
              <a:rPr lang="en-US" altLang="zh-TW" sz="3200" dirty="0" smtClean="0">
                <a:latin typeface="+mj-ea"/>
                <a:ea typeface="+mj-ea"/>
              </a:rPr>
              <a:t>=</a:t>
            </a:r>
            <a:r>
              <a:rPr lang="en-US" altLang="zh-TW" sz="3200" dirty="0">
                <a:latin typeface="+mj-ea"/>
                <a:ea typeface="+mj-ea"/>
              </a:rPr>
              <a:t> 1/(F-F</a:t>
            </a:r>
            <a:r>
              <a:rPr lang="en-US" altLang="zh-TW" sz="3200" baseline="-25000" dirty="0">
                <a:latin typeface="+mj-ea"/>
                <a:ea typeface="+mj-ea"/>
              </a:rPr>
              <a:t>0</a:t>
            </a:r>
            <a:r>
              <a:rPr lang="en-US" altLang="zh-TW" sz="3200" dirty="0" smtClean="0">
                <a:latin typeface="+mj-ea"/>
                <a:ea typeface="+mj-ea"/>
              </a:rPr>
              <a:t>)</a:t>
            </a:r>
            <a:r>
              <a:rPr lang="zh-TW" altLang="en-US" sz="3200" dirty="0" smtClean="0">
                <a:latin typeface="+mj-ea"/>
                <a:ea typeface="+mj-ea"/>
              </a:rPr>
              <a:t>，</a:t>
            </a:r>
            <a:r>
              <a:rPr lang="en-US" altLang="zh-TW" sz="3200" dirty="0" smtClean="0">
                <a:latin typeface="+mj-ea"/>
                <a:ea typeface="+mj-ea"/>
              </a:rPr>
              <a:t>X</a:t>
            </a:r>
            <a:r>
              <a:rPr lang="zh-TW" altLang="en-US" sz="3200" dirty="0" smtClean="0">
                <a:latin typeface="+mj-ea"/>
                <a:ea typeface="+mj-ea"/>
              </a:rPr>
              <a:t>軸為</a:t>
            </a:r>
            <a:r>
              <a:rPr lang="en-US" altLang="zh-TW" sz="3200" dirty="0">
                <a:latin typeface="+mj-ea"/>
                <a:ea typeface="+mj-ea"/>
              </a:rPr>
              <a:t>1/[Q</a:t>
            </a:r>
            <a:r>
              <a:rPr lang="en-US" altLang="zh-TW" sz="3200" dirty="0" smtClean="0">
                <a:latin typeface="+mj-ea"/>
                <a:ea typeface="+mj-ea"/>
              </a:rPr>
              <a:t>]</a:t>
            </a:r>
            <a:r>
              <a:rPr lang="zh-TW" altLang="en-US" sz="3200" dirty="0" smtClean="0">
                <a:latin typeface="+mj-ea"/>
                <a:ea typeface="+mj-ea"/>
              </a:rPr>
              <a:t>，做出雙倒數圖。</a:t>
            </a:r>
            <a:r>
              <a:rPr lang="zh-TW" altLang="zh-TW" sz="3200" dirty="0" smtClean="0">
                <a:latin typeface="+mj-ea"/>
                <a:ea typeface="+mj-ea"/>
              </a:rPr>
              <a:t>所得</a:t>
            </a:r>
            <a:r>
              <a:rPr lang="zh-TW" altLang="zh-TW" sz="3200" dirty="0">
                <a:latin typeface="+mj-ea"/>
                <a:ea typeface="+mj-ea"/>
              </a:rPr>
              <a:t>斜率為</a:t>
            </a:r>
            <a:r>
              <a:rPr lang="en-US" altLang="zh-TW" sz="3200" dirty="0">
                <a:latin typeface="+mj-ea"/>
                <a:ea typeface="+mj-ea"/>
              </a:rPr>
              <a:t>m=1/(KF</a:t>
            </a:r>
            <a:r>
              <a:rPr lang="en-US" altLang="zh-TW" sz="3200" baseline="-25000" dirty="0">
                <a:latin typeface="+mj-ea"/>
                <a:ea typeface="+mj-ea"/>
              </a:rPr>
              <a:t>0</a:t>
            </a:r>
            <a:r>
              <a:rPr lang="en-US" altLang="zh-TW" sz="3200" dirty="0">
                <a:latin typeface="+mj-ea"/>
                <a:ea typeface="+mj-ea"/>
              </a:rPr>
              <a:t>)</a:t>
            </a:r>
            <a:r>
              <a:rPr lang="zh-TW" altLang="zh-TW" sz="3200" dirty="0">
                <a:latin typeface="+mj-ea"/>
                <a:ea typeface="+mj-ea"/>
              </a:rPr>
              <a:t>，</a:t>
            </a:r>
            <a:r>
              <a:rPr lang="en-US" altLang="zh-TW" sz="3200" dirty="0">
                <a:latin typeface="+mj-ea"/>
                <a:ea typeface="+mj-ea"/>
              </a:rPr>
              <a:t>F</a:t>
            </a:r>
            <a:r>
              <a:rPr lang="en-US" altLang="zh-TW" sz="3200" baseline="-25000" dirty="0">
                <a:latin typeface="+mj-ea"/>
                <a:ea typeface="+mj-ea"/>
              </a:rPr>
              <a:t>0</a:t>
            </a:r>
            <a:r>
              <a:rPr lang="en-US" altLang="zh-TW" sz="3200" dirty="0">
                <a:latin typeface="+mj-ea"/>
                <a:ea typeface="+mj-ea"/>
              </a:rPr>
              <a:t>/m</a:t>
            </a:r>
            <a:r>
              <a:rPr lang="zh-TW" altLang="zh-TW" sz="3200" dirty="0">
                <a:latin typeface="+mj-ea"/>
                <a:ea typeface="+mj-ea"/>
              </a:rPr>
              <a:t>即可得</a:t>
            </a:r>
            <a:r>
              <a:rPr lang="en-US" altLang="zh-TW" sz="3200" dirty="0" smtClean="0">
                <a:latin typeface="+mj-ea"/>
                <a:ea typeface="+mj-ea"/>
              </a:rPr>
              <a:t>K</a:t>
            </a:r>
            <a:r>
              <a:rPr lang="zh-TW" altLang="en-US" sz="3200" dirty="0">
                <a:latin typeface="+mj-ea"/>
                <a:ea typeface="+mj-ea"/>
              </a:rPr>
              <a:t>。</a:t>
            </a:r>
            <a:r>
              <a:rPr lang="zh-TW" altLang="zh-TW" sz="3200" dirty="0" smtClean="0">
                <a:latin typeface="+mj-ea"/>
                <a:ea typeface="+mj-ea"/>
              </a:rPr>
              <a:t>計算</a:t>
            </a:r>
            <a:r>
              <a:rPr lang="zh-TW" altLang="zh-TW" sz="3200" dirty="0">
                <a:latin typeface="+mj-ea"/>
                <a:ea typeface="+mj-ea"/>
              </a:rPr>
              <a:t>出</a:t>
            </a:r>
            <a:r>
              <a:rPr lang="en-US" altLang="zh-TW" sz="3200" dirty="0">
                <a:latin typeface="+mj-ea"/>
                <a:ea typeface="+mj-ea"/>
              </a:rPr>
              <a:t>K=157.8 L/0.1</a:t>
            </a:r>
            <a:r>
              <a:rPr lang="en-US" altLang="zh-TW" sz="3200" i="1" dirty="0">
                <a:latin typeface="+mj-ea"/>
                <a:ea typeface="+mj-ea"/>
              </a:rPr>
              <a:t>µ</a:t>
            </a:r>
            <a:r>
              <a:rPr lang="en-US" altLang="zh-TW" sz="3200" dirty="0">
                <a:latin typeface="+mj-ea"/>
                <a:ea typeface="+mj-ea"/>
              </a:rPr>
              <a:t>g=1578L/</a:t>
            </a:r>
            <a:r>
              <a:rPr lang="en-US" altLang="zh-TW" sz="3200" i="1" dirty="0">
                <a:latin typeface="+mj-ea"/>
                <a:ea typeface="+mj-ea"/>
              </a:rPr>
              <a:t>µ</a:t>
            </a:r>
            <a:r>
              <a:rPr lang="en-US" altLang="zh-TW" sz="3200" dirty="0">
                <a:latin typeface="+mj-ea"/>
                <a:ea typeface="+mj-ea"/>
              </a:rPr>
              <a:t>g</a:t>
            </a:r>
            <a:endParaRPr lang="zh-TW" altLang="zh-TW" sz="3200" dirty="0">
              <a:latin typeface="+mj-ea"/>
              <a:ea typeface="+mj-ea"/>
            </a:endParaRPr>
          </a:p>
          <a:p>
            <a:endParaRPr lang="en-US" altLang="zh-TW" sz="3200" dirty="0" smtClean="0">
              <a:solidFill>
                <a:srgbClr val="FF0000"/>
              </a:solidFill>
            </a:endParaRPr>
          </a:p>
          <a:p>
            <a:endParaRPr lang="zh-TW" altLang="en-US" sz="3200" dirty="0">
              <a:solidFill>
                <a:srgbClr val="FF0000"/>
              </a:solidFill>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1532" y="3194281"/>
            <a:ext cx="7463985" cy="2749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657551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431371" y="893"/>
            <a:ext cx="10972800" cy="1218883"/>
          </a:xfrm>
        </p:spPr>
        <p:txBody>
          <a:bodyPr>
            <a:normAutofit fontScale="90000"/>
          </a:bodyPr>
          <a:lstStyle/>
          <a:p>
            <a:pPr algn="ctr"/>
            <a:r>
              <a:rPr lang="zh-TW" altLang="en-US" dirty="0" smtClean="0"/>
              <a:t>實驗</a:t>
            </a:r>
            <a:r>
              <a:rPr lang="zh-TW" altLang="en-US" dirty="0"/>
              <a:t>四</a:t>
            </a:r>
            <a:r>
              <a:rPr lang="en-US" altLang="zh-TW" dirty="0" smtClean="0"/>
              <a:t/>
            </a:r>
            <a:br>
              <a:rPr lang="en-US" altLang="zh-TW" dirty="0" smtClean="0"/>
            </a:br>
            <a:r>
              <a:rPr lang="zh-TW" altLang="zh-TW" dirty="0" smtClean="0">
                <a:effectLst/>
              </a:rPr>
              <a:t>微氣泡和</a:t>
            </a:r>
            <a:r>
              <a:rPr lang="zh-TW" altLang="zh-TW" dirty="0">
                <a:effectLst/>
              </a:rPr>
              <a:t>所加入之</a:t>
            </a:r>
            <a:r>
              <a:rPr lang="en-US" altLang="zh-TW" dirty="0" smtClean="0">
                <a:effectLst/>
              </a:rPr>
              <a:t>propranolol</a:t>
            </a:r>
            <a:r>
              <a:rPr lang="zh-TW" altLang="zh-TW" dirty="0" smtClean="0">
                <a:effectLst/>
              </a:rPr>
              <a:t>量</a:t>
            </a:r>
            <a:r>
              <a:rPr lang="zh-TW" altLang="zh-TW" dirty="0">
                <a:effectLst/>
              </a:rPr>
              <a:t>關係</a:t>
            </a:r>
            <a:endParaRPr lang="zh-TW" altLang="en-US" dirty="0"/>
          </a:p>
        </p:txBody>
      </p:sp>
      <p:sp>
        <p:nvSpPr>
          <p:cNvPr id="2" name="內容版面配置區 1"/>
          <p:cNvSpPr>
            <a:spLocks noGrp="1"/>
          </p:cNvSpPr>
          <p:nvPr>
            <p:ph idx="1"/>
          </p:nvPr>
        </p:nvSpPr>
        <p:spPr>
          <a:xfrm>
            <a:off x="527381" y="1557280"/>
            <a:ext cx="10972800" cy="4714788"/>
          </a:xfrm>
        </p:spPr>
        <p:txBody>
          <a:bodyPr>
            <a:normAutofit lnSpcReduction="10000"/>
          </a:bodyPr>
          <a:lstStyle/>
          <a:p>
            <a:r>
              <a:rPr lang="zh-TW" altLang="en-US" dirty="0" smtClean="0">
                <a:latin typeface="+mj-ea"/>
                <a:ea typeface="+mj-ea"/>
              </a:rPr>
              <a:t>一般而言，和</a:t>
            </a:r>
            <a:r>
              <a:rPr lang="en-US" altLang="zh-TW" dirty="0" smtClean="0">
                <a:latin typeface="+mj-ea"/>
                <a:ea typeface="+mj-ea"/>
              </a:rPr>
              <a:t>HSA</a:t>
            </a:r>
            <a:r>
              <a:rPr lang="zh-TW" altLang="en-US" dirty="0" smtClean="0">
                <a:latin typeface="+mj-ea"/>
                <a:ea typeface="+mj-ea"/>
              </a:rPr>
              <a:t>沒有強交互作用的藥物一般是用</a:t>
            </a:r>
            <a:r>
              <a:rPr lang="en-US" altLang="zh-TW" dirty="0" smtClean="0">
                <a:latin typeface="+mj-ea"/>
                <a:ea typeface="+mj-ea"/>
              </a:rPr>
              <a:t>660</a:t>
            </a:r>
            <a:r>
              <a:rPr lang="en-US" altLang="zh-TW" i="1" dirty="0">
                <a:latin typeface="+mj-ea"/>
                <a:ea typeface="+mj-ea"/>
              </a:rPr>
              <a:t> </a:t>
            </a:r>
            <a:r>
              <a:rPr lang="en-US" altLang="zh-TW" i="1" dirty="0" smtClean="0">
                <a:latin typeface="+mj-ea"/>
                <a:ea typeface="+mj-ea"/>
              </a:rPr>
              <a:t>µ</a:t>
            </a:r>
            <a:r>
              <a:rPr lang="en-US" altLang="zh-TW" dirty="0">
                <a:latin typeface="+mj-ea"/>
                <a:ea typeface="+mj-ea"/>
              </a:rPr>
              <a:t>L</a:t>
            </a:r>
            <a:r>
              <a:rPr lang="zh-TW" altLang="en-US" dirty="0" smtClean="0">
                <a:latin typeface="+mj-ea"/>
                <a:ea typeface="+mj-ea"/>
              </a:rPr>
              <a:t>之</a:t>
            </a:r>
            <a:r>
              <a:rPr lang="en-US" altLang="zh-TW" dirty="0" smtClean="0">
                <a:latin typeface="+mj-ea"/>
                <a:ea typeface="+mj-ea"/>
              </a:rPr>
              <a:t>HSA(20%)+9340</a:t>
            </a:r>
            <a:r>
              <a:rPr lang="en-US" altLang="zh-TW" i="1" dirty="0">
                <a:latin typeface="+mj-ea"/>
                <a:ea typeface="+mj-ea"/>
              </a:rPr>
              <a:t> </a:t>
            </a:r>
            <a:r>
              <a:rPr lang="en-US" altLang="zh-TW" i="1" dirty="0" smtClean="0">
                <a:latin typeface="+mj-ea"/>
                <a:ea typeface="+mj-ea"/>
              </a:rPr>
              <a:t>µ</a:t>
            </a:r>
            <a:r>
              <a:rPr lang="en-US" altLang="zh-TW" dirty="0">
                <a:latin typeface="+mj-ea"/>
                <a:ea typeface="+mj-ea"/>
              </a:rPr>
              <a:t>L</a:t>
            </a:r>
            <a:r>
              <a:rPr lang="zh-TW" altLang="en-US" dirty="0" smtClean="0">
                <a:latin typeface="+mj-ea"/>
                <a:ea typeface="+mj-ea"/>
              </a:rPr>
              <a:t>之溶劑</a:t>
            </a:r>
            <a:endParaRPr lang="en-US" altLang="zh-TW" dirty="0" smtClean="0">
              <a:latin typeface="+mj-ea"/>
              <a:ea typeface="+mj-ea"/>
            </a:endParaRPr>
          </a:p>
          <a:p>
            <a:endParaRPr lang="en-US" altLang="zh-TW" dirty="0" smtClean="0">
              <a:latin typeface="+mj-ea"/>
              <a:ea typeface="+mj-ea"/>
            </a:endParaRPr>
          </a:p>
          <a:p>
            <a:r>
              <a:rPr lang="zh-TW" altLang="en-US" dirty="0" smtClean="0">
                <a:latin typeface="+mj-ea"/>
                <a:ea typeface="+mj-ea"/>
              </a:rPr>
              <a:t>實驗步驟</a:t>
            </a:r>
            <a:r>
              <a:rPr lang="en-US" altLang="zh-TW" dirty="0" smtClean="0">
                <a:latin typeface="+mj-ea"/>
                <a:ea typeface="+mj-ea"/>
              </a:rPr>
              <a:t>:</a:t>
            </a:r>
            <a:r>
              <a:rPr lang="en-US" altLang="zh-TW" dirty="0">
                <a:latin typeface="+mj-ea"/>
                <a:ea typeface="+mj-ea"/>
              </a:rPr>
              <a:t> </a:t>
            </a:r>
            <a:endParaRPr lang="en-US" altLang="zh-TW" dirty="0" smtClean="0">
              <a:latin typeface="+mj-ea"/>
              <a:ea typeface="+mj-ea"/>
            </a:endParaRPr>
          </a:p>
          <a:p>
            <a:r>
              <a:rPr lang="en-US" altLang="zh-TW" dirty="0" smtClean="0">
                <a:latin typeface="+mj-ea"/>
                <a:ea typeface="+mj-ea"/>
              </a:rPr>
              <a:t>1.</a:t>
            </a:r>
            <a:r>
              <a:rPr lang="zh-TW" altLang="en-US" dirty="0" smtClean="0">
                <a:latin typeface="+mj-ea"/>
                <a:ea typeface="+mj-ea"/>
              </a:rPr>
              <a:t>分別配置</a:t>
            </a:r>
            <a:r>
              <a:rPr lang="en-US" altLang="zh-TW" dirty="0">
                <a:latin typeface="+mj-ea"/>
                <a:ea typeface="+mj-ea"/>
              </a:rPr>
              <a:t>660</a:t>
            </a:r>
            <a:r>
              <a:rPr lang="en-US" altLang="zh-TW" i="1" dirty="0">
                <a:latin typeface="+mj-ea"/>
                <a:ea typeface="+mj-ea"/>
              </a:rPr>
              <a:t> </a:t>
            </a:r>
            <a:r>
              <a:rPr lang="en-US" altLang="zh-TW" i="1" dirty="0" smtClean="0">
                <a:latin typeface="+mj-ea"/>
                <a:ea typeface="+mj-ea"/>
              </a:rPr>
              <a:t>µ</a:t>
            </a:r>
            <a:r>
              <a:rPr lang="en-US" altLang="zh-TW" dirty="0">
                <a:latin typeface="+mj-ea"/>
                <a:ea typeface="+mj-ea"/>
              </a:rPr>
              <a:t>L</a:t>
            </a:r>
            <a:r>
              <a:rPr lang="zh-TW" altLang="en-US" dirty="0" smtClean="0">
                <a:latin typeface="+mj-ea"/>
                <a:ea typeface="+mj-ea"/>
              </a:rPr>
              <a:t> </a:t>
            </a:r>
            <a:r>
              <a:rPr lang="en-US" altLang="zh-TW" dirty="0" smtClean="0">
                <a:latin typeface="+mj-ea"/>
                <a:ea typeface="+mj-ea"/>
              </a:rPr>
              <a:t>HSA</a:t>
            </a:r>
            <a:r>
              <a:rPr lang="zh-TW" altLang="en-US" dirty="0" smtClean="0">
                <a:latin typeface="+mj-ea"/>
                <a:ea typeface="+mj-ea"/>
              </a:rPr>
              <a:t>和</a:t>
            </a:r>
            <a:r>
              <a:rPr lang="en-US" altLang="zh-TW" dirty="0">
                <a:latin typeface="+mj-ea"/>
                <a:ea typeface="+mj-ea"/>
              </a:rPr>
              <a:t>9340</a:t>
            </a:r>
            <a:r>
              <a:rPr lang="en-US" altLang="zh-TW" i="1" dirty="0">
                <a:latin typeface="+mj-ea"/>
                <a:ea typeface="+mj-ea"/>
              </a:rPr>
              <a:t> </a:t>
            </a:r>
            <a:r>
              <a:rPr lang="en-US" altLang="zh-TW" i="1" dirty="0" smtClean="0">
                <a:latin typeface="+mj-ea"/>
                <a:ea typeface="+mj-ea"/>
              </a:rPr>
              <a:t>µ</a:t>
            </a:r>
            <a:r>
              <a:rPr lang="en-US" altLang="zh-TW" dirty="0">
                <a:latin typeface="+mj-ea"/>
                <a:ea typeface="+mj-ea"/>
              </a:rPr>
              <a:t>L</a:t>
            </a:r>
            <a:r>
              <a:rPr lang="zh-TW" altLang="en-US" dirty="0" smtClean="0">
                <a:latin typeface="+mj-ea"/>
                <a:ea typeface="+mj-ea"/>
              </a:rPr>
              <a:t> </a:t>
            </a:r>
            <a:r>
              <a:rPr lang="en-US" altLang="zh-TW" dirty="0" smtClean="0">
                <a:latin typeface="+mj-ea"/>
                <a:ea typeface="+mj-ea"/>
              </a:rPr>
              <a:t>Q</a:t>
            </a:r>
            <a:r>
              <a:rPr lang="zh-TW" altLang="en-US" dirty="0" smtClean="0">
                <a:latin typeface="+mj-ea"/>
                <a:ea typeface="+mj-ea"/>
              </a:rPr>
              <a:t>水，加入</a:t>
            </a:r>
            <a:r>
              <a:rPr lang="en-US" altLang="zh-TW" dirty="0" smtClean="0">
                <a:latin typeface="+mj-ea"/>
                <a:ea typeface="+mj-ea"/>
              </a:rPr>
              <a:t>3-7mg</a:t>
            </a:r>
            <a:r>
              <a:rPr lang="zh-TW" altLang="en-US" dirty="0" smtClean="0">
                <a:latin typeface="+mj-ea"/>
                <a:ea typeface="+mj-ea"/>
              </a:rPr>
              <a:t>之</a:t>
            </a:r>
            <a:r>
              <a:rPr lang="en-US" altLang="zh-TW" dirty="0" smtClean="0">
                <a:latin typeface="+mj-ea"/>
                <a:ea typeface="+mj-ea"/>
              </a:rPr>
              <a:t>propranolol</a:t>
            </a:r>
          </a:p>
          <a:p>
            <a:r>
              <a:rPr lang="en-US" altLang="zh-TW" dirty="0" smtClean="0">
                <a:latin typeface="+mj-ea"/>
                <a:ea typeface="+mj-ea"/>
              </a:rPr>
              <a:t>2.</a:t>
            </a:r>
            <a:r>
              <a:rPr lang="zh-TW" altLang="zh-TW" dirty="0" smtClean="0">
                <a:latin typeface="+mj-ea"/>
                <a:ea typeface="+mj-ea"/>
              </a:rPr>
              <a:t>條</a:t>
            </a:r>
            <a:r>
              <a:rPr lang="zh-TW" altLang="zh-TW" dirty="0">
                <a:latin typeface="+mj-ea"/>
                <a:ea typeface="+mj-ea"/>
              </a:rPr>
              <a:t>整氣閥壓力至氣泡產生速率約每秒三顆</a:t>
            </a:r>
          </a:p>
          <a:p>
            <a:r>
              <a:rPr lang="en-US" altLang="zh-TW" dirty="0">
                <a:latin typeface="+mj-ea"/>
                <a:ea typeface="+mj-ea"/>
              </a:rPr>
              <a:t>3</a:t>
            </a:r>
            <a:r>
              <a:rPr lang="en-US" altLang="zh-TW" dirty="0" smtClean="0">
                <a:latin typeface="+mj-ea"/>
                <a:ea typeface="+mj-ea"/>
              </a:rPr>
              <a:t>.</a:t>
            </a:r>
            <a:r>
              <a:rPr lang="zh-TW" altLang="zh-TW" dirty="0">
                <a:latin typeface="+mj-ea"/>
                <a:ea typeface="+mj-ea"/>
              </a:rPr>
              <a:t>設定參數為</a:t>
            </a:r>
            <a:r>
              <a:rPr lang="en-US" altLang="zh-TW" dirty="0">
                <a:latin typeface="+mj-ea"/>
                <a:ea typeface="+mj-ea"/>
              </a:rPr>
              <a:t>1:30</a:t>
            </a:r>
            <a:r>
              <a:rPr lang="zh-TW" altLang="zh-TW" dirty="0">
                <a:latin typeface="+mj-ea"/>
                <a:ea typeface="+mj-ea"/>
              </a:rPr>
              <a:t>，功率</a:t>
            </a:r>
            <a:r>
              <a:rPr lang="en-US" altLang="zh-TW" dirty="0">
                <a:latin typeface="+mj-ea"/>
                <a:ea typeface="+mj-ea"/>
              </a:rPr>
              <a:t>45%</a:t>
            </a:r>
            <a:r>
              <a:rPr lang="zh-TW" altLang="zh-TW" dirty="0">
                <a:latin typeface="+mj-ea"/>
                <a:ea typeface="+mj-ea"/>
              </a:rPr>
              <a:t>，工作</a:t>
            </a:r>
            <a:r>
              <a:rPr lang="en-US" altLang="zh-TW" dirty="0">
                <a:latin typeface="+mj-ea"/>
                <a:ea typeface="+mj-ea"/>
              </a:rPr>
              <a:t>59.9</a:t>
            </a:r>
            <a:r>
              <a:rPr lang="zh-TW" altLang="zh-TW" dirty="0">
                <a:latin typeface="+mj-ea"/>
                <a:ea typeface="+mj-ea"/>
              </a:rPr>
              <a:t>秒休息</a:t>
            </a:r>
            <a:r>
              <a:rPr lang="en-US" altLang="zh-TW" dirty="0">
                <a:latin typeface="+mj-ea"/>
                <a:ea typeface="+mj-ea"/>
              </a:rPr>
              <a:t>0.1</a:t>
            </a:r>
            <a:r>
              <a:rPr lang="zh-TW" altLang="zh-TW" dirty="0">
                <a:latin typeface="+mj-ea"/>
                <a:ea typeface="+mj-ea"/>
              </a:rPr>
              <a:t>秒</a:t>
            </a:r>
          </a:p>
          <a:p>
            <a:r>
              <a:rPr lang="en-US" altLang="zh-TW" dirty="0">
                <a:latin typeface="+mj-ea"/>
                <a:ea typeface="+mj-ea"/>
              </a:rPr>
              <a:t>4</a:t>
            </a:r>
            <a:r>
              <a:rPr lang="en-US" altLang="zh-TW" dirty="0" smtClean="0">
                <a:latin typeface="+mj-ea"/>
                <a:ea typeface="+mj-ea"/>
              </a:rPr>
              <a:t>.</a:t>
            </a:r>
            <a:r>
              <a:rPr lang="zh-TW" altLang="zh-TW" dirty="0">
                <a:latin typeface="+mj-ea"/>
                <a:ea typeface="+mj-ea"/>
              </a:rPr>
              <a:t>連續施打</a:t>
            </a:r>
            <a:r>
              <a:rPr lang="en-US" altLang="zh-TW" dirty="0">
                <a:latin typeface="+mj-ea"/>
                <a:ea typeface="+mj-ea"/>
              </a:rPr>
              <a:t>1</a:t>
            </a:r>
            <a:r>
              <a:rPr lang="zh-TW" altLang="zh-TW" dirty="0">
                <a:latin typeface="+mj-ea"/>
                <a:ea typeface="+mj-ea"/>
              </a:rPr>
              <a:t>分半</a:t>
            </a:r>
          </a:p>
          <a:p>
            <a:r>
              <a:rPr lang="en-US" altLang="zh-TW" dirty="0">
                <a:latin typeface="+mj-ea"/>
                <a:ea typeface="+mj-ea"/>
              </a:rPr>
              <a:t>5</a:t>
            </a:r>
            <a:r>
              <a:rPr lang="en-US" altLang="zh-TW" dirty="0" smtClean="0">
                <a:latin typeface="+mj-ea"/>
                <a:ea typeface="+mj-ea"/>
              </a:rPr>
              <a:t>.</a:t>
            </a:r>
            <a:r>
              <a:rPr lang="zh-TW" altLang="zh-TW" dirty="0">
                <a:latin typeface="+mj-ea"/>
                <a:ea typeface="+mj-ea"/>
              </a:rPr>
              <a:t>清洗探頭並關閉氣閥，微氣泡液放於冰裕中降溫</a:t>
            </a:r>
          </a:p>
          <a:p>
            <a:r>
              <a:rPr lang="en-US" altLang="zh-TW" dirty="0">
                <a:latin typeface="+mj-ea"/>
                <a:ea typeface="+mj-ea"/>
              </a:rPr>
              <a:t>6</a:t>
            </a:r>
            <a:r>
              <a:rPr lang="en-US" altLang="zh-TW" dirty="0" smtClean="0">
                <a:latin typeface="+mj-ea"/>
                <a:ea typeface="+mj-ea"/>
              </a:rPr>
              <a:t>.</a:t>
            </a:r>
            <a:r>
              <a:rPr lang="zh-TW" altLang="zh-TW" dirty="0">
                <a:latin typeface="+mj-ea"/>
                <a:ea typeface="+mj-ea"/>
              </a:rPr>
              <a:t>分離為氣泡液，以每管</a:t>
            </a:r>
            <a:r>
              <a:rPr lang="en-US" altLang="zh-TW" dirty="0" smtClean="0">
                <a:latin typeface="+mj-ea"/>
                <a:ea typeface="+mj-ea"/>
              </a:rPr>
              <a:t>1mL</a:t>
            </a:r>
            <a:r>
              <a:rPr lang="zh-TW" altLang="zh-TW" dirty="0" smtClean="0">
                <a:latin typeface="+mj-ea"/>
                <a:ea typeface="+mj-ea"/>
              </a:rPr>
              <a:t>為</a:t>
            </a:r>
            <a:r>
              <a:rPr lang="zh-TW" altLang="zh-TW" dirty="0">
                <a:latin typeface="+mj-ea"/>
                <a:ea typeface="+mj-ea"/>
              </a:rPr>
              <a:t>單位，分離到六管為正常值</a:t>
            </a:r>
          </a:p>
          <a:p>
            <a:endParaRPr lang="zh-TW" altLang="en-US" dirty="0">
              <a:latin typeface="+mj-ea"/>
              <a:ea typeface="+mj-ea"/>
            </a:endParaRPr>
          </a:p>
        </p:txBody>
      </p:sp>
    </p:spTree>
    <p:extLst>
      <p:ext uri="{BB962C8B-B14F-4D97-AF65-F5344CB8AC3E}">
        <p14:creationId xmlns:p14="http://schemas.microsoft.com/office/powerpoint/2010/main" val="24675991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zh-TW" altLang="en-US" dirty="0"/>
              <a:t>結果</a:t>
            </a:r>
          </a:p>
        </p:txBody>
      </p:sp>
      <p:sp>
        <p:nvSpPr>
          <p:cNvPr id="2" name="內容版面配置區 1"/>
          <p:cNvSpPr>
            <a:spLocks noGrp="1"/>
          </p:cNvSpPr>
          <p:nvPr>
            <p:ph idx="1"/>
          </p:nvPr>
        </p:nvSpPr>
        <p:spPr/>
        <p:txBody>
          <a:bodyPr>
            <a:normAutofit/>
          </a:bodyPr>
          <a:lstStyle/>
          <a:p>
            <a:pPr marL="0" indent="0">
              <a:buNone/>
            </a:pPr>
            <a:r>
              <a:rPr lang="zh-TW" altLang="en-US" sz="3200" dirty="0">
                <a:latin typeface="+mj-ea"/>
                <a:ea typeface="+mj-ea"/>
              </a:rPr>
              <a:t>實驗結果</a:t>
            </a:r>
            <a:r>
              <a:rPr lang="zh-TW" altLang="en-US" sz="3200" dirty="0" smtClean="0">
                <a:latin typeface="+mj-ea"/>
                <a:ea typeface="+mj-ea"/>
              </a:rPr>
              <a:t>不符合期待，能達到最大分離量</a:t>
            </a:r>
            <a:r>
              <a:rPr lang="en-US" altLang="zh-TW" sz="3200" dirty="0" smtClean="0">
                <a:latin typeface="+mj-ea"/>
                <a:ea typeface="+mj-ea"/>
              </a:rPr>
              <a:t>(6</a:t>
            </a:r>
            <a:r>
              <a:rPr lang="zh-TW" altLang="en-US" sz="3200" dirty="0" smtClean="0">
                <a:latin typeface="+mj-ea"/>
                <a:ea typeface="+mj-ea"/>
              </a:rPr>
              <a:t>管</a:t>
            </a:r>
            <a:r>
              <a:rPr lang="en-US" altLang="zh-TW" sz="3200" dirty="0" smtClean="0">
                <a:latin typeface="+mj-ea"/>
                <a:ea typeface="+mj-ea"/>
              </a:rPr>
              <a:t>)</a:t>
            </a:r>
            <a:r>
              <a:rPr lang="zh-TW" altLang="en-US" sz="3200" dirty="0" smtClean="0">
                <a:latin typeface="+mj-ea"/>
                <a:ea typeface="+mj-ea"/>
              </a:rPr>
              <a:t>者只有劑量小於</a:t>
            </a:r>
            <a:r>
              <a:rPr lang="en-US" altLang="zh-TW" sz="3200" dirty="0" smtClean="0">
                <a:latin typeface="+mj-ea"/>
                <a:ea typeface="+mj-ea"/>
              </a:rPr>
              <a:t>3mg</a:t>
            </a:r>
            <a:r>
              <a:rPr lang="zh-TW" altLang="en-US" sz="3200" dirty="0" smtClean="0">
                <a:latin typeface="+mj-ea"/>
                <a:ea typeface="+mj-ea"/>
              </a:rPr>
              <a:t>者因此調整配方為</a:t>
            </a:r>
            <a:r>
              <a:rPr lang="en-US" altLang="zh-TW" sz="3200" dirty="0" smtClean="0">
                <a:latin typeface="+mj-ea"/>
                <a:ea typeface="+mj-ea"/>
              </a:rPr>
              <a:t>700</a:t>
            </a:r>
            <a:r>
              <a:rPr lang="en-US" altLang="zh-TW" sz="3200" i="1" dirty="0" smtClean="0">
                <a:latin typeface="+mj-ea"/>
                <a:ea typeface="+mj-ea"/>
              </a:rPr>
              <a:t> µ</a:t>
            </a:r>
            <a:r>
              <a:rPr lang="en-US" altLang="zh-TW" sz="3200" dirty="0" smtClean="0">
                <a:latin typeface="+mj-ea"/>
                <a:ea typeface="+mj-ea"/>
              </a:rPr>
              <a:t>L</a:t>
            </a:r>
            <a:r>
              <a:rPr lang="zh-TW" altLang="en-US" sz="3200" dirty="0" smtClean="0">
                <a:latin typeface="+mj-ea"/>
                <a:ea typeface="+mj-ea"/>
              </a:rPr>
              <a:t> </a:t>
            </a:r>
            <a:r>
              <a:rPr lang="en-US" altLang="zh-TW" sz="3200" dirty="0">
                <a:latin typeface="+mj-ea"/>
                <a:ea typeface="+mj-ea"/>
              </a:rPr>
              <a:t>HSA</a:t>
            </a:r>
            <a:r>
              <a:rPr lang="zh-TW" altLang="en-US" sz="3200" dirty="0">
                <a:latin typeface="+mj-ea"/>
                <a:ea typeface="+mj-ea"/>
              </a:rPr>
              <a:t>和</a:t>
            </a:r>
            <a:r>
              <a:rPr lang="en-US" altLang="zh-TW" sz="3200" dirty="0" smtClean="0">
                <a:latin typeface="+mj-ea"/>
                <a:ea typeface="+mj-ea"/>
              </a:rPr>
              <a:t>9300</a:t>
            </a:r>
            <a:r>
              <a:rPr lang="en-US" altLang="zh-TW" sz="3200" i="1" dirty="0" smtClean="0">
                <a:latin typeface="+mj-ea"/>
                <a:ea typeface="+mj-ea"/>
              </a:rPr>
              <a:t> µ</a:t>
            </a:r>
            <a:r>
              <a:rPr lang="en-US" altLang="zh-TW" sz="3200" dirty="0" smtClean="0">
                <a:latin typeface="+mj-ea"/>
                <a:ea typeface="+mj-ea"/>
              </a:rPr>
              <a:t>L</a:t>
            </a:r>
            <a:r>
              <a:rPr lang="zh-TW" altLang="en-US" sz="3200" dirty="0" smtClean="0">
                <a:latin typeface="+mj-ea"/>
                <a:ea typeface="+mj-ea"/>
              </a:rPr>
              <a:t> </a:t>
            </a:r>
            <a:r>
              <a:rPr lang="en-US" altLang="zh-TW" sz="3200" dirty="0">
                <a:latin typeface="+mj-ea"/>
                <a:ea typeface="+mj-ea"/>
              </a:rPr>
              <a:t>Q</a:t>
            </a:r>
            <a:r>
              <a:rPr lang="zh-TW" altLang="en-US" sz="3200" dirty="0">
                <a:latin typeface="+mj-ea"/>
                <a:ea typeface="+mj-ea"/>
              </a:rPr>
              <a:t>水，加入</a:t>
            </a:r>
            <a:r>
              <a:rPr lang="en-US" altLang="zh-TW" sz="3200" dirty="0" smtClean="0">
                <a:latin typeface="+mj-ea"/>
                <a:ea typeface="+mj-ea"/>
              </a:rPr>
              <a:t>3-10mg</a:t>
            </a:r>
            <a:r>
              <a:rPr lang="zh-TW" altLang="en-US" sz="3200" dirty="0">
                <a:latin typeface="+mj-ea"/>
                <a:ea typeface="+mj-ea"/>
              </a:rPr>
              <a:t>之</a:t>
            </a:r>
            <a:r>
              <a:rPr lang="en-US" altLang="zh-TW" sz="3200" dirty="0" smtClean="0">
                <a:latin typeface="+mj-ea"/>
                <a:ea typeface="+mj-ea"/>
              </a:rPr>
              <a:t>propranolol</a:t>
            </a:r>
            <a:r>
              <a:rPr lang="zh-TW" altLang="en-US" sz="3200" dirty="0" smtClean="0">
                <a:latin typeface="+mj-ea"/>
                <a:ea typeface="+mj-ea"/>
              </a:rPr>
              <a:t>，</a:t>
            </a:r>
            <a:r>
              <a:rPr lang="zh-TW" altLang="en-US" sz="3200" dirty="0">
                <a:latin typeface="+mj-ea"/>
                <a:ea typeface="+mj-ea"/>
              </a:rPr>
              <a:t>實驗後發現可分離</a:t>
            </a:r>
            <a:r>
              <a:rPr lang="zh-TW" altLang="en-US" sz="3200" dirty="0" smtClean="0">
                <a:latin typeface="+mj-ea"/>
                <a:ea typeface="+mj-ea"/>
              </a:rPr>
              <a:t>量在</a:t>
            </a:r>
            <a:r>
              <a:rPr lang="en-US" altLang="zh-TW" sz="3200" dirty="0" smtClean="0">
                <a:latin typeface="+mj-ea"/>
                <a:ea typeface="+mj-ea"/>
              </a:rPr>
              <a:t>7mg</a:t>
            </a:r>
            <a:r>
              <a:rPr lang="zh-TW" altLang="en-US" sz="3200" dirty="0" smtClean="0">
                <a:latin typeface="+mj-ea"/>
                <a:ea typeface="+mj-ea"/>
              </a:rPr>
              <a:t>時可達到</a:t>
            </a:r>
            <a:r>
              <a:rPr lang="en-US" altLang="zh-TW" sz="3200" dirty="0" smtClean="0">
                <a:latin typeface="+mj-ea"/>
                <a:ea typeface="+mj-ea"/>
              </a:rPr>
              <a:t>6</a:t>
            </a:r>
            <a:r>
              <a:rPr lang="zh-TW" altLang="en-US" sz="3200" dirty="0" smtClean="0">
                <a:latin typeface="+mj-ea"/>
                <a:ea typeface="+mj-ea"/>
              </a:rPr>
              <a:t>管的最大值。</a:t>
            </a:r>
            <a:endParaRPr lang="en-US" altLang="zh-TW" sz="3200" dirty="0">
              <a:latin typeface="+mj-ea"/>
              <a:ea typeface="+mj-ea"/>
            </a:endParaRPr>
          </a:p>
          <a:p>
            <a:pPr marL="0" indent="0">
              <a:buNone/>
            </a:pPr>
            <a:endParaRPr lang="zh-TW" altLang="en-US" sz="3200" dirty="0"/>
          </a:p>
        </p:txBody>
      </p:sp>
      <p:graphicFrame>
        <p:nvGraphicFramePr>
          <p:cNvPr id="4" name="表格 3"/>
          <p:cNvGraphicFramePr>
            <a:graphicFrameLocks noGrp="1"/>
          </p:cNvGraphicFramePr>
          <p:nvPr>
            <p:extLst/>
          </p:nvPr>
        </p:nvGraphicFramePr>
        <p:xfrm>
          <a:off x="1487490" y="4076903"/>
          <a:ext cx="8608053" cy="746461"/>
        </p:xfrm>
        <a:graphic>
          <a:graphicData uri="http://schemas.openxmlformats.org/drawingml/2006/table">
            <a:tbl>
              <a:tblPr firstRow="1" bandRow="1">
                <a:tableStyleId>{5C22544A-7EE6-4342-B048-85BDC9FD1C3A}</a:tableStyleId>
              </a:tblPr>
              <a:tblGrid>
                <a:gridCol w="1496053"/>
                <a:gridCol w="1016000"/>
                <a:gridCol w="1016000"/>
                <a:gridCol w="1016000"/>
                <a:gridCol w="1016000"/>
                <a:gridCol w="1016000"/>
                <a:gridCol w="1016000"/>
                <a:gridCol w="1016000"/>
              </a:tblGrid>
              <a:tr h="375718">
                <a:tc>
                  <a:txBody>
                    <a:bodyPr/>
                    <a:lstStyle/>
                    <a:p>
                      <a:r>
                        <a:rPr lang="zh-TW" altLang="en-US" sz="1800" dirty="0" smtClean="0"/>
                        <a:t>下藥量</a:t>
                      </a:r>
                      <a:endParaRPr lang="zh-TW" altLang="en-US" sz="1800" dirty="0"/>
                    </a:p>
                  </a:txBody>
                  <a:tcPr marL="121920" marR="121920" marT="45708" marB="45708"/>
                </a:tc>
                <a:tc>
                  <a:txBody>
                    <a:bodyPr/>
                    <a:lstStyle/>
                    <a:p>
                      <a:r>
                        <a:rPr lang="en-US" altLang="zh-TW" sz="1800" dirty="0" smtClean="0"/>
                        <a:t>3mg</a:t>
                      </a:r>
                      <a:endParaRPr lang="zh-TW" altLang="en-US" sz="1800" dirty="0"/>
                    </a:p>
                  </a:txBody>
                  <a:tcPr marL="121920" marR="121920" marT="45708" marB="45708"/>
                </a:tc>
                <a:tc>
                  <a:txBody>
                    <a:bodyPr/>
                    <a:lstStyle/>
                    <a:p>
                      <a:r>
                        <a:rPr lang="en-US" altLang="zh-TW" sz="1800" dirty="0" smtClean="0"/>
                        <a:t>4mg</a:t>
                      </a:r>
                      <a:endParaRPr lang="zh-TW" altLang="en-US" sz="1800" dirty="0"/>
                    </a:p>
                  </a:txBody>
                  <a:tcPr marL="121920" marR="121920" marT="45708" marB="45708"/>
                </a:tc>
                <a:tc>
                  <a:txBody>
                    <a:bodyPr/>
                    <a:lstStyle/>
                    <a:p>
                      <a:r>
                        <a:rPr lang="en-US" altLang="zh-TW" sz="1800" dirty="0" smtClean="0"/>
                        <a:t>5mg</a:t>
                      </a:r>
                      <a:endParaRPr lang="zh-TW" altLang="en-US" sz="1800" dirty="0"/>
                    </a:p>
                  </a:txBody>
                  <a:tcPr marL="121920" marR="121920" marT="45708" marB="45708"/>
                </a:tc>
                <a:tc>
                  <a:txBody>
                    <a:bodyPr/>
                    <a:lstStyle/>
                    <a:p>
                      <a:r>
                        <a:rPr lang="en-US" altLang="zh-TW" sz="1800" dirty="0" smtClean="0"/>
                        <a:t>6mg</a:t>
                      </a:r>
                      <a:endParaRPr lang="zh-TW" altLang="en-US" sz="1800" dirty="0"/>
                    </a:p>
                  </a:txBody>
                  <a:tcPr marL="121920" marR="121920" marT="45708" marB="45708"/>
                </a:tc>
                <a:tc>
                  <a:txBody>
                    <a:bodyPr/>
                    <a:lstStyle/>
                    <a:p>
                      <a:r>
                        <a:rPr lang="en-US" altLang="zh-TW" sz="1800" dirty="0" smtClean="0"/>
                        <a:t>7mg</a:t>
                      </a:r>
                      <a:endParaRPr lang="zh-TW" altLang="en-US" sz="1800" dirty="0"/>
                    </a:p>
                  </a:txBody>
                  <a:tcPr marL="121920" marR="121920" marT="45708" marB="45708"/>
                </a:tc>
                <a:tc>
                  <a:txBody>
                    <a:bodyPr/>
                    <a:lstStyle/>
                    <a:p>
                      <a:r>
                        <a:rPr lang="en-US" altLang="zh-TW" sz="1800" dirty="0" smtClean="0"/>
                        <a:t>8mg</a:t>
                      </a:r>
                      <a:endParaRPr lang="zh-TW" altLang="en-US" sz="1800" dirty="0"/>
                    </a:p>
                  </a:txBody>
                  <a:tcPr marL="121920" marR="121920" marT="45708" marB="45708"/>
                </a:tc>
                <a:tc>
                  <a:txBody>
                    <a:bodyPr/>
                    <a:lstStyle/>
                    <a:p>
                      <a:r>
                        <a:rPr lang="en-US" altLang="zh-TW" sz="1800" dirty="0" smtClean="0"/>
                        <a:t>9mg</a:t>
                      </a:r>
                      <a:endParaRPr lang="zh-TW" altLang="en-US" sz="1800" dirty="0"/>
                    </a:p>
                  </a:txBody>
                  <a:tcPr marL="121920" marR="121920" marT="45708" marB="45708"/>
                </a:tc>
              </a:tr>
              <a:tr h="370743">
                <a:tc>
                  <a:txBody>
                    <a:bodyPr/>
                    <a:lstStyle/>
                    <a:p>
                      <a:r>
                        <a:rPr lang="zh-TW" altLang="en-US" sz="1800" dirty="0" smtClean="0"/>
                        <a:t>可分離管數</a:t>
                      </a:r>
                      <a:endParaRPr lang="zh-TW" altLang="en-US" sz="1800" dirty="0"/>
                    </a:p>
                  </a:txBody>
                  <a:tcPr marL="121920" marR="121920" marT="45708" marB="45708"/>
                </a:tc>
                <a:tc>
                  <a:txBody>
                    <a:bodyPr/>
                    <a:lstStyle/>
                    <a:p>
                      <a:r>
                        <a:rPr lang="en-US" altLang="zh-TW" sz="1800" dirty="0" smtClean="0"/>
                        <a:t>7</a:t>
                      </a:r>
                      <a:endParaRPr lang="zh-TW" altLang="en-US" sz="1800" dirty="0"/>
                    </a:p>
                  </a:txBody>
                  <a:tcPr marL="121920" marR="121920" marT="45708" marB="45708"/>
                </a:tc>
                <a:tc>
                  <a:txBody>
                    <a:bodyPr/>
                    <a:lstStyle/>
                    <a:p>
                      <a:r>
                        <a:rPr lang="en-US" altLang="zh-TW" sz="1800" dirty="0" smtClean="0"/>
                        <a:t>7</a:t>
                      </a:r>
                      <a:endParaRPr lang="zh-TW" altLang="en-US" sz="1800" dirty="0"/>
                    </a:p>
                  </a:txBody>
                  <a:tcPr marL="121920" marR="121920" marT="45708" marB="45708"/>
                </a:tc>
                <a:tc>
                  <a:txBody>
                    <a:bodyPr/>
                    <a:lstStyle/>
                    <a:p>
                      <a:r>
                        <a:rPr lang="en-US" altLang="zh-TW" sz="1800" dirty="0" smtClean="0"/>
                        <a:t>7</a:t>
                      </a:r>
                      <a:endParaRPr lang="zh-TW" altLang="en-US" sz="1800" dirty="0"/>
                    </a:p>
                  </a:txBody>
                  <a:tcPr marL="121920" marR="121920" marT="45708" marB="45708"/>
                </a:tc>
                <a:tc>
                  <a:txBody>
                    <a:bodyPr/>
                    <a:lstStyle/>
                    <a:p>
                      <a:r>
                        <a:rPr lang="en-US" altLang="zh-TW" sz="1800" dirty="0" smtClean="0"/>
                        <a:t>6</a:t>
                      </a:r>
                      <a:endParaRPr lang="zh-TW" altLang="en-US" sz="1800" dirty="0"/>
                    </a:p>
                  </a:txBody>
                  <a:tcPr marL="121920" marR="121920" marT="45708" marB="45708"/>
                </a:tc>
                <a:tc>
                  <a:txBody>
                    <a:bodyPr/>
                    <a:lstStyle/>
                    <a:p>
                      <a:r>
                        <a:rPr lang="en-US" altLang="zh-TW" sz="1800" dirty="0" smtClean="0"/>
                        <a:t>6</a:t>
                      </a:r>
                      <a:endParaRPr lang="zh-TW" altLang="en-US" sz="1800" dirty="0"/>
                    </a:p>
                  </a:txBody>
                  <a:tcPr marL="121920" marR="121920" marT="45708" marB="45708"/>
                </a:tc>
                <a:tc>
                  <a:txBody>
                    <a:bodyPr/>
                    <a:lstStyle/>
                    <a:p>
                      <a:r>
                        <a:rPr lang="en-US" altLang="zh-TW" sz="1800" dirty="0" smtClean="0"/>
                        <a:t>3</a:t>
                      </a:r>
                      <a:endParaRPr lang="zh-TW" altLang="en-US" sz="1800" dirty="0"/>
                    </a:p>
                  </a:txBody>
                  <a:tcPr marL="121920" marR="121920" marT="45708" marB="45708"/>
                </a:tc>
                <a:tc>
                  <a:txBody>
                    <a:bodyPr/>
                    <a:lstStyle/>
                    <a:p>
                      <a:r>
                        <a:rPr lang="en-US" altLang="zh-TW" sz="1800" dirty="0" smtClean="0"/>
                        <a:t>2</a:t>
                      </a:r>
                      <a:endParaRPr lang="zh-TW" altLang="en-US" sz="1800" dirty="0"/>
                    </a:p>
                  </a:txBody>
                  <a:tcPr marL="121920" marR="121920" marT="45708" marB="45708"/>
                </a:tc>
              </a:tr>
            </a:tbl>
          </a:graphicData>
        </a:graphic>
      </p:graphicFrame>
    </p:spTree>
    <p:extLst>
      <p:ext uri="{BB962C8B-B14F-4D97-AF65-F5344CB8AC3E}">
        <p14:creationId xmlns:p14="http://schemas.microsoft.com/office/powerpoint/2010/main" val="28576364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335361" y="333462"/>
            <a:ext cx="11379200" cy="758754"/>
          </a:xfrm>
        </p:spPr>
        <p:txBody>
          <a:bodyPr>
            <a:normAutofit fontScale="90000"/>
          </a:bodyPr>
          <a:lstStyle/>
          <a:p>
            <a:pPr algn="ctr"/>
            <a:r>
              <a:rPr lang="zh-TW" altLang="en-US" dirty="0" smtClean="0"/>
              <a:t>實驗五</a:t>
            </a:r>
            <a:r>
              <a:rPr lang="en-US" altLang="zh-TW" dirty="0" smtClean="0"/>
              <a:t/>
            </a:r>
            <a:br>
              <a:rPr lang="en-US" altLang="zh-TW" dirty="0" smtClean="0"/>
            </a:br>
            <a:r>
              <a:rPr lang="zh-TW" altLang="zh-TW" dirty="0" smtClean="0">
                <a:effectLst/>
              </a:rPr>
              <a:t>減少</a:t>
            </a:r>
            <a:r>
              <a:rPr lang="zh-TW" altLang="en-US" dirty="0"/>
              <a:t>超音波震盪</a:t>
            </a:r>
            <a:r>
              <a:rPr lang="zh-TW" altLang="en-US" dirty="0" smtClean="0"/>
              <a:t>時間</a:t>
            </a:r>
            <a:r>
              <a:rPr lang="zh-TW" altLang="en-US" dirty="0"/>
              <a:t>並</a:t>
            </a:r>
            <a:r>
              <a:rPr lang="zh-TW" altLang="zh-TW" dirty="0" smtClean="0">
                <a:effectLst/>
              </a:rPr>
              <a:t>增強</a:t>
            </a:r>
            <a:r>
              <a:rPr lang="zh-TW" altLang="zh-TW" dirty="0">
                <a:effectLst/>
              </a:rPr>
              <a:t>功率</a:t>
            </a:r>
            <a:endParaRPr lang="zh-TW" altLang="en-US" dirty="0"/>
          </a:p>
        </p:txBody>
      </p:sp>
      <p:sp>
        <p:nvSpPr>
          <p:cNvPr id="2" name="內容版面配置區 1"/>
          <p:cNvSpPr>
            <a:spLocks noGrp="1"/>
          </p:cNvSpPr>
          <p:nvPr>
            <p:ph idx="1"/>
          </p:nvPr>
        </p:nvSpPr>
        <p:spPr>
          <a:xfrm>
            <a:off x="551329" y="1825625"/>
            <a:ext cx="10959353" cy="4351338"/>
          </a:xfrm>
        </p:spPr>
        <p:txBody>
          <a:bodyPr>
            <a:normAutofit/>
          </a:bodyPr>
          <a:lstStyle/>
          <a:p>
            <a:r>
              <a:rPr lang="zh-TW" altLang="zh-TW" sz="3200" dirty="0">
                <a:latin typeface="+mj-ea"/>
                <a:ea typeface="+mj-ea"/>
              </a:rPr>
              <a:t>實驗步驟</a:t>
            </a:r>
            <a:r>
              <a:rPr lang="en-US" altLang="zh-TW" sz="3200" dirty="0" smtClean="0">
                <a:latin typeface="+mj-ea"/>
                <a:ea typeface="+mj-ea"/>
              </a:rPr>
              <a:t>:1</a:t>
            </a:r>
            <a:r>
              <a:rPr lang="en-US" altLang="zh-TW" sz="3200" dirty="0">
                <a:latin typeface="+mj-ea"/>
                <a:ea typeface="+mj-ea"/>
              </a:rPr>
              <a:t>.</a:t>
            </a:r>
            <a:r>
              <a:rPr lang="zh-TW" altLang="zh-TW" sz="3200" dirty="0">
                <a:latin typeface="+mj-ea"/>
                <a:ea typeface="+mj-ea"/>
              </a:rPr>
              <a:t>基液為</a:t>
            </a:r>
            <a:r>
              <a:rPr lang="en-US" altLang="zh-TW" sz="3200" dirty="0" smtClean="0">
                <a:latin typeface="+mj-ea"/>
                <a:ea typeface="+mj-ea"/>
              </a:rPr>
              <a:t>HSA700</a:t>
            </a:r>
            <a:r>
              <a:rPr lang="en-US" altLang="zh-TW" sz="3200" i="1" dirty="0" smtClean="0">
                <a:latin typeface="+mj-ea"/>
                <a:ea typeface="+mj-ea"/>
              </a:rPr>
              <a:t>µ</a:t>
            </a:r>
            <a:r>
              <a:rPr lang="en-US" altLang="zh-TW" sz="3200" dirty="0">
                <a:latin typeface="+mj-ea"/>
                <a:ea typeface="+mj-ea"/>
              </a:rPr>
              <a:t>L</a:t>
            </a:r>
            <a:r>
              <a:rPr lang="en-US" altLang="zh-TW" sz="3200" dirty="0" smtClean="0">
                <a:latin typeface="+mj-ea"/>
                <a:ea typeface="+mj-ea"/>
              </a:rPr>
              <a:t>+</a:t>
            </a:r>
            <a:r>
              <a:rPr lang="zh-TW" altLang="zh-TW" sz="3200" dirty="0" smtClean="0">
                <a:latin typeface="+mj-ea"/>
                <a:ea typeface="+mj-ea"/>
              </a:rPr>
              <a:t>水</a:t>
            </a:r>
            <a:r>
              <a:rPr lang="en-US" altLang="zh-TW" sz="3200" dirty="0" smtClean="0">
                <a:latin typeface="+mj-ea"/>
                <a:ea typeface="+mj-ea"/>
              </a:rPr>
              <a:t>9300</a:t>
            </a:r>
            <a:r>
              <a:rPr lang="en-US" altLang="zh-TW" sz="3200" i="1" dirty="0" smtClean="0">
                <a:latin typeface="+mj-ea"/>
                <a:ea typeface="+mj-ea"/>
              </a:rPr>
              <a:t>µ</a:t>
            </a:r>
            <a:r>
              <a:rPr lang="en-US" altLang="zh-TW" sz="3200" dirty="0">
                <a:latin typeface="+mj-ea"/>
                <a:ea typeface="+mj-ea"/>
              </a:rPr>
              <a:t>L</a:t>
            </a:r>
            <a:r>
              <a:rPr lang="zh-TW" altLang="zh-TW" sz="3200" dirty="0" smtClean="0">
                <a:latin typeface="+mj-ea"/>
                <a:ea typeface="+mj-ea"/>
              </a:rPr>
              <a:t>，</a:t>
            </a:r>
            <a:r>
              <a:rPr lang="zh-TW" altLang="zh-TW" sz="3200" dirty="0">
                <a:latin typeface="+mj-ea"/>
                <a:ea typeface="+mj-ea"/>
              </a:rPr>
              <a:t>調整</a:t>
            </a:r>
            <a:r>
              <a:rPr lang="en-US" altLang="zh-TW" sz="3200" dirty="0">
                <a:latin typeface="+mj-ea"/>
                <a:ea typeface="+mj-ea"/>
              </a:rPr>
              <a:t>propranolol</a:t>
            </a:r>
            <a:r>
              <a:rPr lang="zh-TW" altLang="zh-TW" sz="3200" dirty="0">
                <a:latin typeface="+mj-ea"/>
                <a:ea typeface="+mj-ea"/>
              </a:rPr>
              <a:t>加入量</a:t>
            </a:r>
          </a:p>
          <a:p>
            <a:r>
              <a:rPr lang="en-US" altLang="zh-TW" sz="3200" dirty="0">
                <a:latin typeface="+mj-ea"/>
                <a:ea typeface="+mj-ea"/>
              </a:rPr>
              <a:t>2.</a:t>
            </a:r>
            <a:r>
              <a:rPr lang="zh-TW" altLang="zh-TW" sz="3200" dirty="0">
                <a:latin typeface="+mj-ea"/>
                <a:ea typeface="+mj-ea"/>
              </a:rPr>
              <a:t>條整氣閥壓力至氣泡產生速率約每秒三顆</a:t>
            </a:r>
          </a:p>
          <a:p>
            <a:r>
              <a:rPr lang="en-US" altLang="zh-TW" sz="3200" dirty="0">
                <a:latin typeface="+mj-ea"/>
                <a:ea typeface="+mj-ea"/>
              </a:rPr>
              <a:t>3.</a:t>
            </a:r>
            <a:r>
              <a:rPr lang="zh-TW" altLang="zh-TW" sz="3200" dirty="0">
                <a:latin typeface="+mj-ea"/>
                <a:ea typeface="+mj-ea"/>
              </a:rPr>
              <a:t>設定參數為</a:t>
            </a:r>
            <a:r>
              <a:rPr lang="en-US" altLang="zh-TW" sz="3200" dirty="0">
                <a:latin typeface="+mj-ea"/>
                <a:ea typeface="+mj-ea"/>
              </a:rPr>
              <a:t>0:45</a:t>
            </a:r>
            <a:r>
              <a:rPr lang="zh-TW" altLang="zh-TW" sz="3200" dirty="0">
                <a:latin typeface="+mj-ea"/>
                <a:ea typeface="+mj-ea"/>
              </a:rPr>
              <a:t>，功率</a:t>
            </a:r>
            <a:r>
              <a:rPr lang="en-US" altLang="zh-TW" sz="3200" dirty="0">
                <a:latin typeface="+mj-ea"/>
                <a:ea typeface="+mj-ea"/>
              </a:rPr>
              <a:t>50%</a:t>
            </a:r>
            <a:r>
              <a:rPr lang="zh-TW" altLang="zh-TW" sz="3200" dirty="0">
                <a:latin typeface="+mj-ea"/>
                <a:ea typeface="+mj-ea"/>
              </a:rPr>
              <a:t>，工作</a:t>
            </a:r>
            <a:r>
              <a:rPr lang="en-US" altLang="zh-TW" sz="3200" dirty="0">
                <a:latin typeface="+mj-ea"/>
                <a:ea typeface="+mj-ea"/>
              </a:rPr>
              <a:t>59.9</a:t>
            </a:r>
            <a:r>
              <a:rPr lang="zh-TW" altLang="zh-TW" sz="3200" dirty="0">
                <a:latin typeface="+mj-ea"/>
                <a:ea typeface="+mj-ea"/>
              </a:rPr>
              <a:t>秒休息</a:t>
            </a:r>
            <a:r>
              <a:rPr lang="en-US" altLang="zh-TW" sz="3200" dirty="0">
                <a:latin typeface="+mj-ea"/>
                <a:ea typeface="+mj-ea"/>
              </a:rPr>
              <a:t>0.1</a:t>
            </a:r>
            <a:r>
              <a:rPr lang="zh-TW" altLang="zh-TW" sz="3200" dirty="0">
                <a:latin typeface="+mj-ea"/>
                <a:ea typeface="+mj-ea"/>
              </a:rPr>
              <a:t>秒</a:t>
            </a:r>
          </a:p>
          <a:p>
            <a:r>
              <a:rPr lang="en-US" altLang="zh-TW" sz="3200" dirty="0">
                <a:latin typeface="+mj-ea"/>
                <a:ea typeface="+mj-ea"/>
              </a:rPr>
              <a:t>4.</a:t>
            </a:r>
            <a:r>
              <a:rPr lang="zh-TW" altLang="zh-TW" sz="3200" dirty="0">
                <a:latin typeface="+mj-ea"/>
                <a:ea typeface="+mj-ea"/>
              </a:rPr>
              <a:t>連續施打</a:t>
            </a:r>
            <a:r>
              <a:rPr lang="en-US" altLang="zh-TW" sz="3200" dirty="0">
                <a:latin typeface="+mj-ea"/>
                <a:ea typeface="+mj-ea"/>
              </a:rPr>
              <a:t>45</a:t>
            </a:r>
            <a:r>
              <a:rPr lang="zh-TW" altLang="zh-TW" sz="3200" dirty="0">
                <a:latin typeface="+mj-ea"/>
                <a:ea typeface="+mj-ea"/>
              </a:rPr>
              <a:t>秒</a:t>
            </a:r>
          </a:p>
          <a:p>
            <a:r>
              <a:rPr lang="en-US" altLang="zh-TW" sz="3200" dirty="0">
                <a:latin typeface="+mj-ea"/>
                <a:ea typeface="+mj-ea"/>
              </a:rPr>
              <a:t>5.</a:t>
            </a:r>
            <a:r>
              <a:rPr lang="zh-TW" altLang="zh-TW" sz="3200" dirty="0">
                <a:latin typeface="+mj-ea"/>
                <a:ea typeface="+mj-ea"/>
              </a:rPr>
              <a:t>清洗探頭並關閉氣閥，微氣泡液放於冰裕中降溫</a:t>
            </a:r>
          </a:p>
          <a:p>
            <a:r>
              <a:rPr lang="en-US" altLang="zh-TW" sz="3200" dirty="0">
                <a:latin typeface="+mj-ea"/>
                <a:ea typeface="+mj-ea"/>
              </a:rPr>
              <a:t>6.</a:t>
            </a:r>
            <a:r>
              <a:rPr lang="zh-TW" altLang="zh-TW" sz="3200" dirty="0">
                <a:latin typeface="+mj-ea"/>
                <a:ea typeface="+mj-ea"/>
              </a:rPr>
              <a:t>分離為氣泡液，以每管</a:t>
            </a:r>
            <a:r>
              <a:rPr lang="en-US" altLang="zh-TW" sz="3200" dirty="0" smtClean="0">
                <a:latin typeface="+mj-ea"/>
                <a:ea typeface="+mj-ea"/>
              </a:rPr>
              <a:t>1mL</a:t>
            </a:r>
            <a:r>
              <a:rPr lang="zh-TW" altLang="zh-TW" sz="3200" dirty="0" smtClean="0">
                <a:latin typeface="+mj-ea"/>
                <a:ea typeface="+mj-ea"/>
              </a:rPr>
              <a:t>為</a:t>
            </a:r>
            <a:r>
              <a:rPr lang="zh-TW" altLang="zh-TW" sz="3200" dirty="0">
                <a:latin typeface="+mj-ea"/>
                <a:ea typeface="+mj-ea"/>
              </a:rPr>
              <a:t>單位，分離到六管為正常值</a:t>
            </a:r>
          </a:p>
          <a:p>
            <a:endParaRPr lang="zh-TW" altLang="en-US" sz="3200" dirty="0">
              <a:latin typeface="+mj-ea"/>
              <a:ea typeface="+mj-ea"/>
            </a:endParaRPr>
          </a:p>
        </p:txBody>
      </p:sp>
    </p:spTree>
    <p:extLst>
      <p:ext uri="{BB962C8B-B14F-4D97-AF65-F5344CB8AC3E}">
        <p14:creationId xmlns:p14="http://schemas.microsoft.com/office/powerpoint/2010/main" val="39519786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623392" y="333462"/>
            <a:ext cx="10972800" cy="1218883"/>
          </a:xfrm>
        </p:spPr>
        <p:txBody>
          <a:bodyPr>
            <a:normAutofit fontScale="90000"/>
          </a:bodyPr>
          <a:lstStyle/>
          <a:p>
            <a:pPr algn="ctr"/>
            <a:r>
              <a:rPr lang="zh-TW" altLang="zh-TW" dirty="0">
                <a:effectLst/>
              </a:rPr>
              <a:t>實驗</a:t>
            </a:r>
            <a:r>
              <a:rPr lang="zh-TW" altLang="zh-TW" dirty="0" smtClean="0">
                <a:effectLst/>
              </a:rPr>
              <a:t>結果</a:t>
            </a:r>
            <a:r>
              <a:rPr lang="zh-TW" altLang="zh-TW" dirty="0">
                <a:effectLst/>
              </a:rPr>
              <a:t/>
            </a:r>
            <a:br>
              <a:rPr lang="zh-TW" altLang="zh-TW" dirty="0">
                <a:effectLst/>
              </a:rPr>
            </a:br>
            <a:endParaRPr lang="zh-TW" altLang="en-US" dirty="0"/>
          </a:p>
        </p:txBody>
      </p:sp>
      <p:sp>
        <p:nvSpPr>
          <p:cNvPr id="2" name="內容版面配置區 1"/>
          <p:cNvSpPr>
            <a:spLocks noGrp="1"/>
          </p:cNvSpPr>
          <p:nvPr>
            <p:ph idx="1"/>
          </p:nvPr>
        </p:nvSpPr>
        <p:spPr>
          <a:xfrm>
            <a:off x="623392" y="1629269"/>
            <a:ext cx="10972800" cy="4570810"/>
          </a:xfrm>
        </p:spPr>
        <p:txBody>
          <a:bodyPr>
            <a:normAutofit/>
          </a:bodyPr>
          <a:lstStyle/>
          <a:p>
            <a:r>
              <a:rPr lang="zh-TW" altLang="zh-TW" sz="3200" dirty="0" smtClean="0">
                <a:latin typeface="+mj-ea"/>
                <a:ea typeface="+mj-ea"/>
              </a:rPr>
              <a:t>加入</a:t>
            </a:r>
            <a:r>
              <a:rPr lang="en-US" altLang="zh-TW" sz="3200" dirty="0" smtClean="0">
                <a:latin typeface="+mj-ea"/>
                <a:ea typeface="+mj-ea"/>
              </a:rPr>
              <a:t>10mg</a:t>
            </a:r>
            <a:r>
              <a:rPr lang="zh-TW" altLang="zh-TW" sz="3200" dirty="0" smtClean="0">
                <a:latin typeface="+mj-ea"/>
                <a:ea typeface="+mj-ea"/>
              </a:rPr>
              <a:t>為得到</a:t>
            </a:r>
            <a:r>
              <a:rPr lang="en-US" altLang="zh-TW" sz="3200" dirty="0" smtClean="0">
                <a:latin typeface="+mj-ea"/>
                <a:ea typeface="+mj-ea"/>
              </a:rPr>
              <a:t>6</a:t>
            </a:r>
            <a:r>
              <a:rPr lang="zh-TW" altLang="zh-TW" sz="3200" dirty="0" smtClean="0">
                <a:latin typeface="+mj-ea"/>
                <a:ea typeface="+mj-ea"/>
              </a:rPr>
              <a:t>管的最大加入量，</a:t>
            </a:r>
            <a:r>
              <a:rPr lang="en-US" altLang="zh-TW" sz="3200" dirty="0" smtClean="0">
                <a:latin typeface="+mj-ea"/>
                <a:ea typeface="+mj-ea"/>
              </a:rPr>
              <a:t>11mg</a:t>
            </a:r>
            <a:r>
              <a:rPr lang="zh-TW" altLang="zh-TW" sz="3200" dirty="0" smtClean="0">
                <a:latin typeface="+mj-ea"/>
                <a:ea typeface="+mj-ea"/>
              </a:rPr>
              <a:t>或更大時只能分離出約兩管</a:t>
            </a:r>
            <a:endParaRPr lang="zh-TW" altLang="en-US" sz="3200" dirty="0">
              <a:latin typeface="+mj-ea"/>
              <a:ea typeface="+mj-ea"/>
            </a:endParaRPr>
          </a:p>
        </p:txBody>
      </p:sp>
      <p:graphicFrame>
        <p:nvGraphicFramePr>
          <p:cNvPr id="4" name="表格 3"/>
          <p:cNvGraphicFramePr>
            <a:graphicFrameLocks noGrp="1"/>
          </p:cNvGraphicFramePr>
          <p:nvPr>
            <p:extLst/>
          </p:nvPr>
        </p:nvGraphicFramePr>
        <p:xfrm>
          <a:off x="911425" y="3500989"/>
          <a:ext cx="10369153" cy="1482300"/>
        </p:xfrm>
        <a:graphic>
          <a:graphicData uri="http://schemas.openxmlformats.org/drawingml/2006/table">
            <a:tbl>
              <a:tblPr firstRow="1" bandRow="1">
                <a:tableStyleId>{5C22544A-7EE6-4342-B048-85BDC9FD1C3A}</a:tableStyleId>
              </a:tblPr>
              <a:tblGrid>
                <a:gridCol w="1152128"/>
                <a:gridCol w="971449"/>
                <a:gridCol w="948764"/>
                <a:gridCol w="960107"/>
                <a:gridCol w="960107"/>
                <a:gridCol w="960107"/>
                <a:gridCol w="960107"/>
                <a:gridCol w="1056117"/>
                <a:gridCol w="1152128"/>
                <a:gridCol w="1248139"/>
              </a:tblGrid>
              <a:tr h="567924">
                <a:tc>
                  <a:txBody>
                    <a:bodyPr/>
                    <a:lstStyle/>
                    <a:p>
                      <a:r>
                        <a:rPr lang="zh-TW" altLang="en-US" sz="1800" dirty="0" smtClean="0">
                          <a:latin typeface="+mj-ea"/>
                          <a:ea typeface="+mj-ea"/>
                        </a:rPr>
                        <a:t>下藥量</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3mg</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4mg</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5mg</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6mg</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7mg</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8mg</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9mg</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10mg</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11mg</a:t>
                      </a:r>
                      <a:endParaRPr lang="zh-TW" altLang="en-US" sz="1800" dirty="0">
                        <a:latin typeface="+mj-ea"/>
                        <a:ea typeface="+mj-ea"/>
                      </a:endParaRPr>
                    </a:p>
                  </a:txBody>
                  <a:tcPr marL="121920" marR="121920" marT="45708" marB="45708"/>
                </a:tc>
              </a:tr>
              <a:tr h="91416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800" dirty="0" smtClean="0">
                          <a:latin typeface="+mj-ea"/>
                          <a:ea typeface="+mj-ea"/>
                        </a:rPr>
                        <a:t>可分離管數</a:t>
                      </a:r>
                    </a:p>
                    <a:p>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7</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7</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6</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6</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6</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6</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6</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6</a:t>
                      </a:r>
                      <a:endParaRPr lang="zh-TW" altLang="en-US" sz="1800" dirty="0">
                        <a:latin typeface="+mj-ea"/>
                        <a:ea typeface="+mj-ea"/>
                      </a:endParaRPr>
                    </a:p>
                  </a:txBody>
                  <a:tcPr marL="121920" marR="121920" marT="45708" marB="45708"/>
                </a:tc>
                <a:tc>
                  <a:txBody>
                    <a:bodyPr/>
                    <a:lstStyle/>
                    <a:p>
                      <a:r>
                        <a:rPr lang="en-US" altLang="zh-TW" sz="1800" dirty="0" smtClean="0">
                          <a:latin typeface="+mj-ea"/>
                          <a:ea typeface="+mj-ea"/>
                        </a:rPr>
                        <a:t>2</a:t>
                      </a:r>
                      <a:endParaRPr lang="zh-TW" altLang="en-US" sz="1800" dirty="0">
                        <a:latin typeface="+mj-ea"/>
                        <a:ea typeface="+mj-ea"/>
                      </a:endParaRPr>
                    </a:p>
                  </a:txBody>
                  <a:tcPr marL="121920" marR="121920" marT="45708" marB="45708"/>
                </a:tc>
              </a:tr>
            </a:tbl>
          </a:graphicData>
        </a:graphic>
      </p:graphicFrame>
    </p:spTree>
    <p:extLst>
      <p:ext uri="{BB962C8B-B14F-4D97-AF65-F5344CB8AC3E}">
        <p14:creationId xmlns:p14="http://schemas.microsoft.com/office/powerpoint/2010/main" val="7962932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zh-TW" altLang="en-US" dirty="0" smtClean="0"/>
              <a:t>實驗六</a:t>
            </a:r>
            <a:r>
              <a:rPr lang="en-US" altLang="zh-TW" dirty="0" smtClean="0"/>
              <a:t>:</a:t>
            </a:r>
            <a:r>
              <a:rPr lang="zh-TW" altLang="en-US" dirty="0" smtClean="0"/>
              <a:t>測量微氣泡液的包覆率</a:t>
            </a:r>
            <a:endParaRPr lang="zh-TW" altLang="en-US" dirty="0"/>
          </a:p>
        </p:txBody>
      </p:sp>
      <p:sp>
        <p:nvSpPr>
          <p:cNvPr id="2" name="內容版面配置區 1"/>
          <p:cNvSpPr>
            <a:spLocks noGrp="1"/>
          </p:cNvSpPr>
          <p:nvPr>
            <p:ph idx="1"/>
          </p:nvPr>
        </p:nvSpPr>
        <p:spPr/>
        <p:txBody>
          <a:bodyPr>
            <a:normAutofit/>
          </a:bodyPr>
          <a:lstStyle/>
          <a:p>
            <a:r>
              <a:rPr lang="zh-TW" altLang="en-US" sz="3200" dirty="0" smtClean="0">
                <a:latin typeface="+mj-ea"/>
                <a:ea typeface="+mj-ea"/>
              </a:rPr>
              <a:t>本實驗將打破氣泡前後的下清液體體積視為不變，測量吸收度帶入前面所說的檢量線中，得到其中</a:t>
            </a:r>
            <a:r>
              <a:rPr lang="en-US" altLang="zh-TW" sz="3200" dirty="0" smtClean="0">
                <a:latin typeface="+mj-ea"/>
                <a:ea typeface="+mj-ea"/>
              </a:rPr>
              <a:t>propranolol</a:t>
            </a:r>
            <a:r>
              <a:rPr lang="zh-TW" altLang="en-US" sz="3200" dirty="0" smtClean="0">
                <a:latin typeface="+mj-ea"/>
                <a:ea typeface="+mj-ea"/>
              </a:rPr>
              <a:t>的濃度，即可求得包覆率</a:t>
            </a:r>
            <a:endParaRPr lang="zh-TW" altLang="en-US" sz="3200" dirty="0">
              <a:latin typeface="+mj-ea"/>
              <a:ea typeface="+mj-ea"/>
            </a:endParaRPr>
          </a:p>
        </p:txBody>
      </p:sp>
    </p:spTree>
    <p:extLst>
      <p:ext uri="{BB962C8B-B14F-4D97-AF65-F5344CB8AC3E}">
        <p14:creationId xmlns:p14="http://schemas.microsoft.com/office/powerpoint/2010/main" val="40927699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zh-TW" altLang="en-US" dirty="0" smtClean="0"/>
              <a:t>實驗步驟</a:t>
            </a:r>
            <a:endParaRPr lang="zh-TW" altLang="en-US" dirty="0"/>
          </a:p>
        </p:txBody>
      </p:sp>
      <p:sp>
        <p:nvSpPr>
          <p:cNvPr id="2" name="內容版面配置區 1"/>
          <p:cNvSpPr>
            <a:spLocks noGrp="1"/>
          </p:cNvSpPr>
          <p:nvPr>
            <p:ph idx="1"/>
          </p:nvPr>
        </p:nvSpPr>
        <p:spPr/>
        <p:txBody>
          <a:bodyPr>
            <a:normAutofit/>
          </a:bodyPr>
          <a:lstStyle/>
          <a:p>
            <a:pPr lvl="0"/>
            <a:r>
              <a:rPr lang="en-US" altLang="zh-TW" sz="3200" dirty="0" smtClean="0">
                <a:latin typeface="+mj-ea"/>
                <a:ea typeface="+mj-ea"/>
              </a:rPr>
              <a:t>1.</a:t>
            </a:r>
            <a:r>
              <a:rPr lang="zh-TW" altLang="zh-TW" sz="3200" dirty="0" smtClean="0">
                <a:latin typeface="+mj-ea"/>
                <a:ea typeface="+mj-ea"/>
              </a:rPr>
              <a:t>將</a:t>
            </a:r>
            <a:r>
              <a:rPr lang="zh-TW" altLang="zh-TW" sz="3200" dirty="0">
                <a:latin typeface="+mj-ea"/>
                <a:ea typeface="+mj-ea"/>
              </a:rPr>
              <a:t>上面所配置的微泡液離心，分成氣泡和下清</a:t>
            </a:r>
            <a:r>
              <a:rPr lang="zh-TW" altLang="zh-TW" sz="3200" dirty="0" smtClean="0">
                <a:latin typeface="+mj-ea"/>
                <a:ea typeface="+mj-ea"/>
              </a:rPr>
              <a:t>液</a:t>
            </a:r>
            <a:endParaRPr lang="en-US" altLang="zh-TW" sz="3200" dirty="0" smtClean="0">
              <a:latin typeface="+mj-ea"/>
              <a:ea typeface="+mj-ea"/>
            </a:endParaRPr>
          </a:p>
          <a:p>
            <a:r>
              <a:rPr lang="en-US" altLang="zh-TW" sz="3200" dirty="0" smtClean="0">
                <a:latin typeface="+mj-ea"/>
                <a:ea typeface="+mj-ea"/>
              </a:rPr>
              <a:t>2</a:t>
            </a:r>
            <a:r>
              <a:rPr lang="en-US" altLang="zh-TW" sz="3200" dirty="0">
                <a:latin typeface="+mj-ea"/>
                <a:ea typeface="+mj-ea"/>
              </a:rPr>
              <a:t>.</a:t>
            </a:r>
            <a:r>
              <a:rPr lang="zh-TW" altLang="zh-TW" sz="3200" dirty="0">
                <a:latin typeface="+mj-ea"/>
                <a:ea typeface="+mj-ea"/>
              </a:rPr>
              <a:t>使用針筒抽取下清</a:t>
            </a:r>
            <a:r>
              <a:rPr lang="zh-TW" altLang="zh-TW" sz="3200" dirty="0" smtClean="0">
                <a:latin typeface="+mj-ea"/>
                <a:ea typeface="+mj-ea"/>
              </a:rPr>
              <a:t>液</a:t>
            </a:r>
            <a:endParaRPr lang="en-US" altLang="zh-TW" sz="3200" dirty="0" smtClean="0">
              <a:latin typeface="+mj-ea"/>
              <a:ea typeface="+mj-ea"/>
            </a:endParaRPr>
          </a:p>
          <a:p>
            <a:r>
              <a:rPr lang="en-US" altLang="zh-TW" sz="3200" dirty="0" smtClean="0">
                <a:latin typeface="+mj-ea"/>
                <a:ea typeface="+mj-ea"/>
              </a:rPr>
              <a:t>3.</a:t>
            </a:r>
            <a:r>
              <a:rPr lang="zh-TW" altLang="zh-TW" sz="3200" dirty="0" smtClean="0">
                <a:latin typeface="+mj-ea"/>
                <a:ea typeface="+mj-ea"/>
              </a:rPr>
              <a:t>設定</a:t>
            </a:r>
            <a:r>
              <a:rPr lang="zh-TW" altLang="zh-TW" sz="3200" dirty="0">
                <a:latin typeface="+mj-ea"/>
                <a:ea typeface="+mj-ea"/>
              </a:rPr>
              <a:t>超音波粉碎儀參數</a:t>
            </a:r>
            <a:r>
              <a:rPr lang="en-US" altLang="zh-TW" sz="3200" dirty="0">
                <a:latin typeface="+mj-ea"/>
                <a:ea typeface="+mj-ea"/>
              </a:rPr>
              <a:t>(1</a:t>
            </a:r>
            <a:r>
              <a:rPr lang="zh-TW" altLang="zh-TW" sz="3200" dirty="0">
                <a:latin typeface="+mj-ea"/>
                <a:ea typeface="+mj-ea"/>
              </a:rPr>
              <a:t>分鐘</a:t>
            </a:r>
            <a:r>
              <a:rPr lang="zh-TW" altLang="zh-TW" sz="3200" dirty="0" smtClean="0">
                <a:latin typeface="+mj-ea"/>
                <a:ea typeface="+mj-ea"/>
              </a:rPr>
              <a:t>，</a:t>
            </a:r>
            <a:r>
              <a:rPr lang="en-US" altLang="zh-TW" sz="3200" dirty="0" smtClean="0">
                <a:latin typeface="+mj-ea"/>
                <a:ea typeface="+mj-ea"/>
              </a:rPr>
              <a:t>3W/cm</a:t>
            </a:r>
            <a:r>
              <a:rPr lang="en-US" altLang="zh-TW" sz="3200" baseline="30000" dirty="0" smtClean="0">
                <a:latin typeface="+mj-ea"/>
                <a:ea typeface="+mj-ea"/>
              </a:rPr>
              <a:t>2</a:t>
            </a:r>
            <a:r>
              <a:rPr lang="zh-TW" altLang="zh-TW" sz="3200" dirty="0">
                <a:latin typeface="+mj-ea"/>
                <a:ea typeface="+mj-ea"/>
              </a:rPr>
              <a:t>，頻率</a:t>
            </a:r>
            <a:r>
              <a:rPr lang="en-US" altLang="zh-TW" sz="3200" dirty="0">
                <a:latin typeface="+mj-ea"/>
                <a:ea typeface="+mj-ea"/>
              </a:rPr>
              <a:t>1MHZ</a:t>
            </a:r>
            <a:r>
              <a:rPr lang="en-US" altLang="zh-TW" sz="3200" dirty="0" smtClean="0">
                <a:latin typeface="+mj-ea"/>
                <a:ea typeface="+mj-ea"/>
              </a:rPr>
              <a:t>)</a:t>
            </a:r>
          </a:p>
          <a:p>
            <a:r>
              <a:rPr lang="en-US" altLang="zh-TW" sz="3200" dirty="0">
                <a:latin typeface="+mj-ea"/>
                <a:ea typeface="+mj-ea"/>
              </a:rPr>
              <a:t>4</a:t>
            </a:r>
            <a:r>
              <a:rPr lang="en-US" altLang="zh-TW" sz="3200" dirty="0" smtClean="0">
                <a:latin typeface="+mj-ea"/>
                <a:ea typeface="+mj-ea"/>
              </a:rPr>
              <a:t>.</a:t>
            </a:r>
            <a:r>
              <a:rPr lang="zh-TW" altLang="zh-TW" sz="3200" dirty="0">
                <a:latin typeface="+mj-ea"/>
                <a:ea typeface="+mj-ea"/>
              </a:rPr>
              <a:t>將包含一管包含下清液和氣泡的混合液</a:t>
            </a:r>
            <a:r>
              <a:rPr lang="zh-TW" altLang="zh-TW" sz="3200" dirty="0" smtClean="0">
                <a:latin typeface="+mj-ea"/>
                <a:ea typeface="+mj-ea"/>
              </a:rPr>
              <a:t>打破</a:t>
            </a:r>
            <a:endParaRPr lang="en-US" altLang="zh-TW" sz="3200" dirty="0" smtClean="0">
              <a:latin typeface="+mj-ea"/>
              <a:ea typeface="+mj-ea"/>
            </a:endParaRPr>
          </a:p>
          <a:p>
            <a:r>
              <a:rPr lang="en-US" altLang="zh-TW" sz="3200" dirty="0">
                <a:latin typeface="+mj-ea"/>
                <a:ea typeface="+mj-ea"/>
              </a:rPr>
              <a:t>5</a:t>
            </a:r>
            <a:r>
              <a:rPr lang="en-US" altLang="zh-TW" sz="3200" dirty="0" smtClean="0">
                <a:latin typeface="+mj-ea"/>
                <a:ea typeface="+mj-ea"/>
              </a:rPr>
              <a:t>.</a:t>
            </a:r>
            <a:r>
              <a:rPr lang="zh-TW" altLang="zh-TW" sz="3200" dirty="0">
                <a:latin typeface="+mj-ea"/>
                <a:ea typeface="+mj-ea"/>
              </a:rPr>
              <a:t>測量</a:t>
            </a:r>
            <a:r>
              <a:rPr lang="zh-TW" altLang="zh-TW" sz="3200" dirty="0" smtClean="0">
                <a:latin typeface="+mj-ea"/>
                <a:ea typeface="+mj-ea"/>
              </a:rPr>
              <a:t>其</a:t>
            </a:r>
            <a:r>
              <a:rPr lang="en-US" altLang="zh-TW" sz="3200" dirty="0" smtClean="0">
                <a:latin typeface="+mj-ea"/>
                <a:ea typeface="+mj-ea"/>
              </a:rPr>
              <a:t>FL</a:t>
            </a:r>
            <a:r>
              <a:rPr lang="zh-TW" altLang="zh-TW" sz="3200" dirty="0" smtClean="0">
                <a:latin typeface="+mj-ea"/>
                <a:ea typeface="+mj-ea"/>
              </a:rPr>
              <a:t>光譜</a:t>
            </a:r>
            <a:endParaRPr lang="zh-TW" altLang="zh-TW" sz="3200" dirty="0">
              <a:latin typeface="+mj-ea"/>
              <a:ea typeface="+mj-ea"/>
            </a:endParaRPr>
          </a:p>
          <a:p>
            <a:r>
              <a:rPr lang="en-US" altLang="zh-TW" sz="3200" dirty="0">
                <a:latin typeface="+mj-ea"/>
                <a:ea typeface="+mj-ea"/>
              </a:rPr>
              <a:t>6</a:t>
            </a:r>
            <a:r>
              <a:rPr lang="en-US" altLang="zh-TW" sz="3200" dirty="0" smtClean="0">
                <a:latin typeface="+mj-ea"/>
                <a:ea typeface="+mj-ea"/>
              </a:rPr>
              <a:t>.</a:t>
            </a:r>
            <a:r>
              <a:rPr lang="zh-TW" altLang="zh-TW" sz="3200" dirty="0">
                <a:latin typeface="+mj-ea"/>
                <a:ea typeface="+mj-ea"/>
              </a:rPr>
              <a:t>使用檢量線來估計其</a:t>
            </a:r>
            <a:r>
              <a:rPr lang="zh-TW" altLang="zh-TW" sz="3200" dirty="0" smtClean="0">
                <a:latin typeface="+mj-ea"/>
                <a:ea typeface="+mj-ea"/>
              </a:rPr>
              <a:t>濃度</a:t>
            </a:r>
            <a:endParaRPr lang="zh-TW" altLang="zh-TW" sz="3200" dirty="0">
              <a:latin typeface="+mj-ea"/>
              <a:ea typeface="+mj-ea"/>
            </a:endParaRP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7814" y="4220883"/>
            <a:ext cx="1684933" cy="22529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236155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zh-TW" altLang="en-US" dirty="0"/>
              <a:t>實驗結果</a:t>
            </a:r>
          </a:p>
        </p:txBody>
      </p:sp>
      <p:sp>
        <p:nvSpPr>
          <p:cNvPr id="2" name="內容版面配置區 1"/>
          <p:cNvSpPr>
            <a:spLocks noGrp="1"/>
          </p:cNvSpPr>
          <p:nvPr>
            <p:ph idx="1"/>
          </p:nvPr>
        </p:nvSpPr>
        <p:spPr/>
        <p:txBody>
          <a:bodyPr>
            <a:normAutofit/>
          </a:bodyPr>
          <a:lstStyle/>
          <a:p>
            <a:r>
              <a:rPr lang="zh-TW" altLang="zh-TW" sz="3200" dirty="0">
                <a:latin typeface="+mj-ea"/>
                <a:ea typeface="+mj-ea"/>
              </a:rPr>
              <a:t>下清</a:t>
            </a:r>
            <a:r>
              <a:rPr lang="zh-TW" altLang="zh-TW" sz="3200" dirty="0" smtClean="0">
                <a:latin typeface="+mj-ea"/>
                <a:ea typeface="+mj-ea"/>
              </a:rPr>
              <a:t>液</a:t>
            </a:r>
            <a:r>
              <a:rPr lang="en-US" altLang="zh-TW" sz="3200" dirty="0" smtClean="0">
                <a:latin typeface="+mj-ea"/>
                <a:ea typeface="+mj-ea"/>
              </a:rPr>
              <a:t>:6.05mg/mL</a:t>
            </a:r>
          </a:p>
          <a:p>
            <a:r>
              <a:rPr lang="zh-TW" altLang="en-US" sz="3200" dirty="0" smtClean="0">
                <a:latin typeface="+mj-ea"/>
                <a:ea typeface="+mj-ea"/>
              </a:rPr>
              <a:t>總量</a:t>
            </a:r>
            <a:r>
              <a:rPr lang="en-US" altLang="zh-TW" sz="3200" dirty="0" smtClean="0">
                <a:latin typeface="+mj-ea"/>
                <a:ea typeface="+mj-ea"/>
              </a:rPr>
              <a:t>:9.29mg/10mL</a:t>
            </a:r>
          </a:p>
          <a:p>
            <a:r>
              <a:rPr lang="zh-TW" altLang="zh-TW" sz="3200" dirty="0">
                <a:latin typeface="+mj-ea"/>
                <a:ea typeface="+mj-ea"/>
              </a:rPr>
              <a:t>包覆率</a:t>
            </a:r>
            <a:r>
              <a:rPr lang="en-US" altLang="zh-TW" sz="3200" dirty="0">
                <a:latin typeface="+mj-ea"/>
                <a:ea typeface="+mj-ea"/>
              </a:rPr>
              <a:t>=(9.29-6.05)/9.29*100%=34.9%</a:t>
            </a:r>
            <a:endParaRPr lang="zh-TW" altLang="en-US" sz="3200" dirty="0">
              <a:latin typeface="+mj-ea"/>
              <a:ea typeface="+mj-ea"/>
            </a:endParaRPr>
          </a:p>
        </p:txBody>
      </p:sp>
    </p:spTree>
    <p:extLst>
      <p:ext uri="{BB962C8B-B14F-4D97-AF65-F5344CB8AC3E}">
        <p14:creationId xmlns:p14="http://schemas.microsoft.com/office/powerpoint/2010/main" val="13931699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pPr algn="ctr"/>
            <a:r>
              <a:rPr lang="zh-TW" altLang="en-US" sz="3199" dirty="0"/>
              <a:t>實驗七</a:t>
            </a:r>
            <a:r>
              <a:rPr lang="en-US" altLang="zh-TW" sz="3199" dirty="0"/>
              <a:t>:</a:t>
            </a:r>
            <a:r>
              <a:rPr lang="zh-TW" altLang="en-US" sz="3199" dirty="0"/>
              <a:t>測量微氣泡液的顯微鏡照</a:t>
            </a:r>
            <a:r>
              <a:rPr lang="en-US" altLang="zh-TW" sz="3199" dirty="0"/>
              <a:t>(</a:t>
            </a:r>
            <a:r>
              <a:rPr lang="zh-TW" altLang="en-US" sz="3199" dirty="0"/>
              <a:t>光學</a:t>
            </a:r>
            <a:r>
              <a:rPr lang="en-US" altLang="zh-TW" sz="3199" dirty="0"/>
              <a:t>)</a:t>
            </a:r>
            <a:endParaRPr lang="zh-TW" altLang="en-US" sz="3199" dirty="0"/>
          </a:p>
        </p:txBody>
      </p:sp>
      <p:pic>
        <p:nvPicPr>
          <p:cNvPr id="4098" name="Picture 2" descr="C:\Users\Yi-Ting\Desktop\2020.01.21\顯微鏡照\2020.01.21_1-5.bmp"/>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771728" y="1516096"/>
            <a:ext cx="3712412" cy="2087688"/>
          </a:xfrm>
          <a:prstGeom prst="rect">
            <a:avLst/>
          </a:prstGeom>
          <a:noFill/>
          <a:extLst>
            <a:ext uri="{909E8E84-426E-40DD-AFC4-6F175D3DCCD1}">
              <a14:hiddenFill xmlns:a14="http://schemas.microsoft.com/office/drawing/2010/main">
                <a:solidFill>
                  <a:srgbClr val="FFFFFF"/>
                </a:solidFill>
              </a14:hiddenFill>
            </a:ext>
          </a:extLst>
        </p:spPr>
      </p:pic>
      <p:sp>
        <p:nvSpPr>
          <p:cNvPr id="4" name="文字方塊 3"/>
          <p:cNvSpPr txBox="1"/>
          <p:nvPr/>
        </p:nvSpPr>
        <p:spPr>
          <a:xfrm>
            <a:off x="1781054" y="3586887"/>
            <a:ext cx="4512501" cy="369236"/>
          </a:xfrm>
          <a:prstGeom prst="rect">
            <a:avLst/>
          </a:prstGeom>
          <a:noFill/>
        </p:spPr>
        <p:txBody>
          <a:bodyPr wrap="square" rtlCol="0">
            <a:spAutoFit/>
          </a:bodyPr>
          <a:lstStyle/>
          <a:p>
            <a:r>
              <a:rPr lang="zh-TW" altLang="en-US" sz="1799" dirty="0">
                <a:solidFill>
                  <a:prstClr val="black"/>
                </a:solidFill>
              </a:rPr>
              <a:t>一般微氣泡</a:t>
            </a:r>
          </a:p>
        </p:txBody>
      </p:sp>
      <p:pic>
        <p:nvPicPr>
          <p:cNvPr id="4099" name="Picture 3" descr="C:\Users\Yi-Ting\Desktop\2020.01.21\顯微鏡照\2020.01.21_2-4.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87166" y="1490792"/>
            <a:ext cx="3727365" cy="2096097"/>
          </a:xfrm>
          <a:prstGeom prst="rect">
            <a:avLst/>
          </a:prstGeom>
          <a:noFill/>
          <a:extLst>
            <a:ext uri="{909E8E84-426E-40DD-AFC4-6F175D3DCCD1}">
              <a14:hiddenFill xmlns:a14="http://schemas.microsoft.com/office/drawing/2010/main">
                <a:solidFill>
                  <a:srgbClr val="FFFFFF"/>
                </a:solidFill>
              </a14:hiddenFill>
            </a:ext>
          </a:extLst>
        </p:spPr>
      </p:pic>
      <p:sp>
        <p:nvSpPr>
          <p:cNvPr id="5" name="文字方塊 4"/>
          <p:cNvSpPr txBox="1"/>
          <p:nvPr/>
        </p:nvSpPr>
        <p:spPr>
          <a:xfrm>
            <a:off x="6798930" y="3633042"/>
            <a:ext cx="3264363" cy="369236"/>
          </a:xfrm>
          <a:prstGeom prst="rect">
            <a:avLst/>
          </a:prstGeom>
          <a:noFill/>
        </p:spPr>
        <p:txBody>
          <a:bodyPr wrap="square" rtlCol="0">
            <a:spAutoFit/>
          </a:bodyPr>
          <a:lstStyle/>
          <a:p>
            <a:r>
              <a:rPr lang="zh-TW" altLang="en-US" sz="1799" dirty="0">
                <a:solidFill>
                  <a:prstClr val="black"/>
                </a:solidFill>
              </a:rPr>
              <a:t>載藥微氣泡</a:t>
            </a:r>
            <a:r>
              <a:rPr lang="en-US" altLang="zh-TW" sz="1799" dirty="0">
                <a:solidFill>
                  <a:prstClr val="black"/>
                </a:solidFill>
              </a:rPr>
              <a:t>(</a:t>
            </a:r>
            <a:r>
              <a:rPr lang="zh-TW" altLang="en-US" sz="1799" dirty="0">
                <a:solidFill>
                  <a:prstClr val="black"/>
                </a:solidFill>
              </a:rPr>
              <a:t>正常施打時間</a:t>
            </a:r>
            <a:r>
              <a:rPr lang="en-US" altLang="zh-TW" sz="1799" dirty="0">
                <a:solidFill>
                  <a:prstClr val="black"/>
                </a:solidFill>
              </a:rPr>
              <a:t>)</a:t>
            </a:r>
            <a:endParaRPr lang="zh-TW" altLang="en-US" sz="1799" dirty="0">
              <a:solidFill>
                <a:prstClr val="black"/>
              </a:solidFill>
            </a:endParaRPr>
          </a:p>
        </p:txBody>
      </p:sp>
      <p:pic>
        <p:nvPicPr>
          <p:cNvPr id="4100" name="Picture 4" descr="C:\Users\Yi-Ting\Desktop\2020.01.21\顯微鏡照\2020.01.21_3-2.bmp"/>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21393" y="4157259"/>
            <a:ext cx="3303343" cy="1857646"/>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p:cNvSpPr txBox="1"/>
          <p:nvPr/>
        </p:nvSpPr>
        <p:spPr>
          <a:xfrm>
            <a:off x="1781055" y="5925669"/>
            <a:ext cx="3303343" cy="369236"/>
          </a:xfrm>
          <a:prstGeom prst="rect">
            <a:avLst/>
          </a:prstGeom>
          <a:noFill/>
        </p:spPr>
        <p:txBody>
          <a:bodyPr wrap="square" rtlCol="0">
            <a:spAutoFit/>
          </a:bodyPr>
          <a:lstStyle/>
          <a:p>
            <a:r>
              <a:rPr lang="zh-TW" altLang="en-US" sz="1799" dirty="0">
                <a:solidFill>
                  <a:prstClr val="black"/>
                </a:solidFill>
              </a:rPr>
              <a:t>載藥微氣泡</a:t>
            </a:r>
            <a:r>
              <a:rPr lang="en-US" altLang="zh-TW" sz="1799" dirty="0">
                <a:solidFill>
                  <a:prstClr val="black"/>
                </a:solidFill>
              </a:rPr>
              <a:t>(</a:t>
            </a:r>
            <a:r>
              <a:rPr lang="zh-TW" altLang="en-US" sz="1799" dirty="0">
                <a:solidFill>
                  <a:prstClr val="black"/>
                </a:solidFill>
              </a:rPr>
              <a:t>減少施打時間</a:t>
            </a:r>
            <a:r>
              <a:rPr lang="en-US" altLang="zh-TW" sz="1799" dirty="0">
                <a:solidFill>
                  <a:prstClr val="black"/>
                </a:solidFill>
              </a:rPr>
              <a:t>)</a:t>
            </a:r>
            <a:endParaRPr lang="zh-TW" altLang="en-US" sz="1799" dirty="0">
              <a:solidFill>
                <a:prstClr val="black"/>
              </a:solidFill>
            </a:endParaRPr>
          </a:p>
        </p:txBody>
      </p:sp>
    </p:spTree>
    <p:extLst>
      <p:ext uri="{BB962C8B-B14F-4D97-AF65-F5344CB8AC3E}">
        <p14:creationId xmlns:p14="http://schemas.microsoft.com/office/powerpoint/2010/main" val="3921938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zh-TW" altLang="en-US" dirty="0" smtClean="0"/>
              <a:t>研究動機</a:t>
            </a:r>
            <a:endParaRPr lang="zh-TW" altLang="en-US" dirty="0"/>
          </a:p>
        </p:txBody>
      </p:sp>
      <p:sp>
        <p:nvSpPr>
          <p:cNvPr id="2" name="內容版面配置區 1"/>
          <p:cNvSpPr>
            <a:spLocks noGrp="1"/>
          </p:cNvSpPr>
          <p:nvPr>
            <p:ph idx="1"/>
          </p:nvPr>
        </p:nvSpPr>
        <p:spPr/>
        <p:txBody>
          <a:bodyPr>
            <a:normAutofit/>
          </a:bodyPr>
          <a:lstStyle/>
          <a:p>
            <a:r>
              <a:rPr lang="en-US" altLang="zh-TW" sz="2799" dirty="0">
                <a:latin typeface="+mj-ea"/>
                <a:ea typeface="+mj-ea"/>
              </a:rPr>
              <a:t>Propranolol</a:t>
            </a:r>
            <a:r>
              <a:rPr lang="zh-TW" altLang="zh-TW" sz="2799" dirty="0">
                <a:latin typeface="+mj-ea"/>
                <a:ea typeface="+mj-ea"/>
              </a:rPr>
              <a:t>為一種常見的</a:t>
            </a:r>
            <a:r>
              <a:rPr lang="zh-TW" altLang="en-US" sz="2799" dirty="0">
                <a:latin typeface="+mj-ea"/>
                <a:ea typeface="+mj-ea"/>
              </a:rPr>
              <a:t>心血管疾病用藥，而微氣泡對比劑是一種常見的超音波影像顯影劑，可以增強超音波影像對比度。在近年的研究中，科學家發現超音波微氣泡可以透過穴蝕效應增強血管管壁細胞的通透性，達到提升局部藥物治療的功效。本研究將</a:t>
            </a:r>
            <a:r>
              <a:rPr lang="en-US" altLang="zh-TW" sz="2799" dirty="0">
                <a:latin typeface="+mj-ea"/>
                <a:ea typeface="+mj-ea"/>
              </a:rPr>
              <a:t>propranolol</a:t>
            </a:r>
            <a:r>
              <a:rPr lang="zh-TW" altLang="en-US" sz="2799" dirty="0">
                <a:latin typeface="+mj-ea"/>
                <a:ea typeface="+mj-ea"/>
              </a:rPr>
              <a:t>包覆在</a:t>
            </a:r>
            <a:r>
              <a:rPr lang="en-US" altLang="zh-TW" sz="2799" dirty="0">
                <a:latin typeface="+mj-ea"/>
                <a:ea typeface="+mj-ea"/>
              </a:rPr>
              <a:t>microbubbles</a:t>
            </a:r>
            <a:r>
              <a:rPr lang="zh-TW" altLang="en-US" sz="2799" dirty="0">
                <a:latin typeface="+mj-ea"/>
                <a:ea typeface="+mj-ea"/>
              </a:rPr>
              <a:t>上，以</a:t>
            </a:r>
            <a:r>
              <a:rPr lang="en-US" altLang="zh-TW" sz="2799" dirty="0">
                <a:latin typeface="+mj-ea"/>
                <a:ea typeface="+mj-ea"/>
              </a:rPr>
              <a:t>Q</a:t>
            </a:r>
            <a:r>
              <a:rPr lang="zh-TW" altLang="en-US" sz="2799" dirty="0">
                <a:latin typeface="+mj-ea"/>
                <a:ea typeface="+mj-ea"/>
              </a:rPr>
              <a:t>水為溶劑，透過測量吸收峰的性質變化，量測包覆藥物之微氣泡的特性。</a:t>
            </a: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5427" y="4508839"/>
            <a:ext cx="2485298" cy="1863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5681" y="5982623"/>
            <a:ext cx="8534400" cy="1748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582266" y="4652818"/>
            <a:ext cx="2684954" cy="1511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796444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pPr algn="ctr"/>
            <a:r>
              <a:rPr lang="zh-TW" altLang="en-US" sz="3199" dirty="0"/>
              <a:t>實驗七</a:t>
            </a:r>
            <a:r>
              <a:rPr lang="en-US" altLang="zh-TW" sz="3199" dirty="0"/>
              <a:t>:</a:t>
            </a:r>
            <a:r>
              <a:rPr lang="zh-TW" altLang="en-US" sz="3199" dirty="0"/>
              <a:t>測量微氣泡液的顯微鏡照</a:t>
            </a:r>
            <a:r>
              <a:rPr lang="en-US" altLang="zh-TW" sz="3199" dirty="0"/>
              <a:t>(</a:t>
            </a:r>
            <a:r>
              <a:rPr lang="zh-TW" altLang="en-US" sz="3199" dirty="0"/>
              <a:t>電子</a:t>
            </a:r>
            <a:r>
              <a:rPr lang="en-US" altLang="zh-TW" sz="3199" dirty="0"/>
              <a:t>)</a:t>
            </a:r>
            <a:endParaRPr lang="zh-TW" altLang="en-US" sz="3199" dirty="0"/>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59565" y="1989215"/>
            <a:ext cx="6876884" cy="412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61243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zh-TW" altLang="en-US" dirty="0" smtClean="0"/>
              <a:t>實驗八</a:t>
            </a:r>
            <a:r>
              <a:rPr lang="en-US" altLang="zh-TW" dirty="0" smtClean="0"/>
              <a:t>:</a:t>
            </a:r>
            <a:r>
              <a:rPr lang="zh-TW" altLang="en-US" dirty="0" smtClean="0"/>
              <a:t>微氣泡的粒徑測量</a:t>
            </a:r>
            <a:endParaRPr lang="zh-TW" altLang="en-US" dirty="0"/>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04970" y="2156804"/>
            <a:ext cx="5760640" cy="27631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4548" y="2134684"/>
            <a:ext cx="5961128" cy="27551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961768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15415" y="1557281"/>
            <a:ext cx="6112785" cy="2754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4" name="表格 3"/>
          <p:cNvGraphicFramePr>
            <a:graphicFrameLocks noGrp="1"/>
          </p:cNvGraphicFramePr>
          <p:nvPr>
            <p:extLst/>
          </p:nvPr>
        </p:nvGraphicFramePr>
        <p:xfrm>
          <a:off x="911424" y="5084753"/>
          <a:ext cx="8128000" cy="741486"/>
        </p:xfrm>
        <a:graphic>
          <a:graphicData uri="http://schemas.openxmlformats.org/drawingml/2006/table">
            <a:tbl>
              <a:tblPr firstRow="1" bandRow="1">
                <a:tableStyleId>{5C22544A-7EE6-4342-B048-85BDC9FD1C3A}</a:tableStyleId>
              </a:tblPr>
              <a:tblGrid>
                <a:gridCol w="2032000"/>
                <a:gridCol w="2032000"/>
                <a:gridCol w="2032000"/>
                <a:gridCol w="2032000"/>
              </a:tblGrid>
              <a:tr h="370743">
                <a:tc>
                  <a:txBody>
                    <a:bodyPr/>
                    <a:lstStyle/>
                    <a:p>
                      <a:endParaRPr lang="zh-TW" altLang="en-US" sz="1800" dirty="0"/>
                    </a:p>
                  </a:txBody>
                  <a:tcPr marL="121920" marR="121920" marT="45708" marB="45708"/>
                </a:tc>
                <a:tc>
                  <a:txBody>
                    <a:bodyPr/>
                    <a:lstStyle/>
                    <a:p>
                      <a:r>
                        <a:rPr lang="en-US" altLang="zh-TW" sz="1800" dirty="0" smtClean="0"/>
                        <a:t>1</a:t>
                      </a:r>
                      <a:endParaRPr lang="zh-TW" altLang="en-US" sz="1800" dirty="0"/>
                    </a:p>
                  </a:txBody>
                  <a:tcPr marL="121920" marR="121920" marT="45708" marB="45708"/>
                </a:tc>
                <a:tc>
                  <a:txBody>
                    <a:bodyPr/>
                    <a:lstStyle/>
                    <a:p>
                      <a:r>
                        <a:rPr lang="en-US" altLang="zh-TW" sz="1800" dirty="0" smtClean="0"/>
                        <a:t>2</a:t>
                      </a:r>
                      <a:endParaRPr lang="zh-TW" altLang="en-US" sz="1800" dirty="0"/>
                    </a:p>
                  </a:txBody>
                  <a:tcPr marL="121920" marR="121920" marT="45708" marB="45708"/>
                </a:tc>
                <a:tc>
                  <a:txBody>
                    <a:bodyPr/>
                    <a:lstStyle/>
                    <a:p>
                      <a:r>
                        <a:rPr lang="en-US" altLang="zh-TW" sz="1800" dirty="0" smtClean="0"/>
                        <a:t>3</a:t>
                      </a:r>
                      <a:endParaRPr lang="zh-TW" altLang="en-US" sz="1800" dirty="0"/>
                    </a:p>
                  </a:txBody>
                  <a:tcPr marL="121920" marR="121920" marT="45708" marB="45708"/>
                </a:tc>
              </a:tr>
              <a:tr h="370743">
                <a:tc>
                  <a:txBody>
                    <a:bodyPr/>
                    <a:lstStyle/>
                    <a:p>
                      <a:r>
                        <a:rPr lang="zh-TW" altLang="en-US" sz="1800" dirty="0" smtClean="0"/>
                        <a:t>平均粒徑</a:t>
                      </a:r>
                      <a:r>
                        <a:rPr lang="en-US" altLang="zh-TW" sz="1800" dirty="0" smtClean="0"/>
                        <a:t>(um)</a:t>
                      </a:r>
                      <a:endParaRPr lang="zh-TW" altLang="en-US" sz="1800" dirty="0"/>
                    </a:p>
                  </a:txBody>
                  <a:tcPr marL="121920" marR="121920" marT="45708" marB="45708"/>
                </a:tc>
                <a:tc>
                  <a:txBody>
                    <a:bodyPr/>
                    <a:lstStyle/>
                    <a:p>
                      <a:r>
                        <a:rPr lang="en-US" altLang="zh-TW" sz="1800" dirty="0" smtClean="0"/>
                        <a:t>2.062</a:t>
                      </a:r>
                      <a:endParaRPr lang="zh-TW" altLang="en-US" sz="1800" dirty="0"/>
                    </a:p>
                  </a:txBody>
                  <a:tcPr marL="121920" marR="121920" marT="45708" marB="45708"/>
                </a:tc>
                <a:tc>
                  <a:txBody>
                    <a:bodyPr/>
                    <a:lstStyle/>
                    <a:p>
                      <a:r>
                        <a:rPr lang="en-US" altLang="zh-TW" sz="1800" dirty="0" smtClean="0"/>
                        <a:t>2.61</a:t>
                      </a:r>
                      <a:endParaRPr lang="zh-TW" altLang="en-US" sz="1800" dirty="0"/>
                    </a:p>
                  </a:txBody>
                  <a:tcPr marL="121920" marR="121920" marT="45708" marB="45708"/>
                </a:tc>
                <a:tc>
                  <a:txBody>
                    <a:bodyPr/>
                    <a:lstStyle/>
                    <a:p>
                      <a:r>
                        <a:rPr lang="en-US" altLang="zh-TW" sz="1800" dirty="0" smtClean="0"/>
                        <a:t>2.532</a:t>
                      </a:r>
                      <a:endParaRPr lang="zh-TW" altLang="en-US" sz="1800" dirty="0"/>
                    </a:p>
                  </a:txBody>
                  <a:tcPr marL="121920" marR="121920" marT="45708" marB="45708"/>
                </a:tc>
              </a:tr>
            </a:tbl>
          </a:graphicData>
        </a:graphic>
      </p:graphicFrame>
    </p:spTree>
    <p:extLst>
      <p:ext uri="{BB962C8B-B14F-4D97-AF65-F5344CB8AC3E}">
        <p14:creationId xmlns:p14="http://schemas.microsoft.com/office/powerpoint/2010/main" val="42886727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zh-TW" altLang="en-US" dirty="0" smtClean="0"/>
              <a:t>實驗九</a:t>
            </a:r>
            <a:r>
              <a:rPr lang="en-US" altLang="zh-TW" dirty="0" smtClean="0"/>
              <a:t>:</a:t>
            </a:r>
            <a:r>
              <a:rPr lang="zh-TW" altLang="en-US" dirty="0" smtClean="0"/>
              <a:t>打破效率</a:t>
            </a:r>
            <a:endParaRPr lang="zh-TW" altLang="en-US" dirty="0"/>
          </a:p>
        </p:txBody>
      </p:sp>
      <p:sp>
        <p:nvSpPr>
          <p:cNvPr id="8" name="內容版面配置區 7"/>
          <p:cNvSpPr>
            <a:spLocks noGrp="1"/>
          </p:cNvSpPr>
          <p:nvPr>
            <p:ph idx="1"/>
          </p:nvPr>
        </p:nvSpPr>
        <p:spPr/>
        <p:txBody>
          <a:bodyPr/>
          <a:lstStyle/>
          <a:p>
            <a:endParaRPr lang="zh-TW" altLang="en-US"/>
          </a:p>
        </p:txBody>
      </p:sp>
      <p:pic>
        <p:nvPicPr>
          <p:cNvPr id="1026" name="Picture 2" descr="C:\Users\Yi-Ting\Desktop\0122數據\2020.01.22_1-2(1).bmp"/>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63555" y="1413303"/>
            <a:ext cx="2637752" cy="2159677"/>
          </a:xfrm>
          <a:prstGeom prst="rect">
            <a:avLst/>
          </a:prstGeom>
          <a:noFill/>
          <a:extLst>
            <a:ext uri="{909E8E84-426E-40DD-AFC4-6F175D3DCCD1}">
              <a14:hiddenFill xmlns:a14="http://schemas.microsoft.com/office/drawing/2010/main">
                <a:solidFill>
                  <a:srgbClr val="FFFFFF"/>
                </a:solidFill>
              </a14:hiddenFill>
            </a:ext>
          </a:extLst>
        </p:spPr>
      </p:pic>
      <p:sp>
        <p:nvSpPr>
          <p:cNvPr id="5" name="文字方塊 4"/>
          <p:cNvSpPr txBox="1"/>
          <p:nvPr/>
        </p:nvSpPr>
        <p:spPr>
          <a:xfrm>
            <a:off x="1931029" y="3572978"/>
            <a:ext cx="2951162" cy="369236"/>
          </a:xfrm>
          <a:prstGeom prst="rect">
            <a:avLst/>
          </a:prstGeom>
          <a:noFill/>
        </p:spPr>
        <p:txBody>
          <a:bodyPr wrap="square" rtlCol="0">
            <a:spAutoFit/>
          </a:bodyPr>
          <a:lstStyle/>
          <a:p>
            <a:r>
              <a:rPr lang="zh-TW" altLang="en-US" sz="1799" dirty="0">
                <a:solidFill>
                  <a:prstClr val="black"/>
                </a:solidFill>
              </a:rPr>
              <a:t>第一組打破前</a:t>
            </a:r>
          </a:p>
        </p:txBody>
      </p:sp>
      <p:pic>
        <p:nvPicPr>
          <p:cNvPr id="1027" name="Picture 3" descr="C:\Users\Yi-Ting\Desktop\0122數據\2020.01.22_1-2(2).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03980" y="1413301"/>
            <a:ext cx="2637752" cy="2159678"/>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p:cNvSpPr txBox="1"/>
          <p:nvPr/>
        </p:nvSpPr>
        <p:spPr>
          <a:xfrm>
            <a:off x="5826659" y="3572978"/>
            <a:ext cx="2880320" cy="369236"/>
          </a:xfrm>
          <a:prstGeom prst="rect">
            <a:avLst/>
          </a:prstGeom>
          <a:noFill/>
        </p:spPr>
        <p:txBody>
          <a:bodyPr wrap="square" rtlCol="0">
            <a:spAutoFit/>
          </a:bodyPr>
          <a:lstStyle/>
          <a:p>
            <a:r>
              <a:rPr lang="zh-TW" altLang="en-US" sz="1799" dirty="0">
                <a:solidFill>
                  <a:prstClr val="black"/>
                </a:solidFill>
              </a:rPr>
              <a:t>第一組打破後</a:t>
            </a:r>
          </a:p>
        </p:txBody>
      </p:sp>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36357" y="3908320"/>
            <a:ext cx="2609849" cy="21330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64170" y="3938476"/>
            <a:ext cx="2527300" cy="2072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文字方塊 12"/>
          <p:cNvSpPr txBox="1"/>
          <p:nvPr/>
        </p:nvSpPr>
        <p:spPr>
          <a:xfrm>
            <a:off x="2036355" y="6031332"/>
            <a:ext cx="2400267" cy="369236"/>
          </a:xfrm>
          <a:prstGeom prst="rect">
            <a:avLst/>
          </a:prstGeom>
          <a:noFill/>
        </p:spPr>
        <p:txBody>
          <a:bodyPr wrap="square" rtlCol="0">
            <a:spAutoFit/>
          </a:bodyPr>
          <a:lstStyle/>
          <a:p>
            <a:r>
              <a:rPr lang="zh-TW" altLang="en-US" sz="1799" dirty="0">
                <a:solidFill>
                  <a:prstClr val="black"/>
                </a:solidFill>
              </a:rPr>
              <a:t>第二組打破前</a:t>
            </a:r>
          </a:p>
        </p:txBody>
      </p:sp>
      <p:sp>
        <p:nvSpPr>
          <p:cNvPr id="7" name="矩形 6"/>
          <p:cNvSpPr/>
          <p:nvPr/>
        </p:nvSpPr>
        <p:spPr>
          <a:xfrm>
            <a:off x="6220380" y="6055798"/>
            <a:ext cx="1569251" cy="369236"/>
          </a:xfrm>
          <a:prstGeom prst="rect">
            <a:avLst/>
          </a:prstGeom>
        </p:spPr>
        <p:txBody>
          <a:bodyPr wrap="none">
            <a:spAutoFit/>
          </a:bodyPr>
          <a:lstStyle/>
          <a:p>
            <a:r>
              <a:rPr lang="zh-TW" altLang="en-US" sz="1799" dirty="0">
                <a:solidFill>
                  <a:prstClr val="black"/>
                </a:solidFill>
              </a:rPr>
              <a:t>第二組打破後</a:t>
            </a:r>
          </a:p>
        </p:txBody>
      </p:sp>
    </p:spTree>
    <p:extLst>
      <p:ext uri="{BB962C8B-B14F-4D97-AF65-F5344CB8AC3E}">
        <p14:creationId xmlns:p14="http://schemas.microsoft.com/office/powerpoint/2010/main" val="17664310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pic>
        <p:nvPicPr>
          <p:cNvPr id="3074" name="Picture 2" descr="C:\Users\Yi-Ting\Desktop\0122數據\2020.01.22_3-3(1).bmp"/>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967542" y="1485292"/>
            <a:ext cx="2239646" cy="1833687"/>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C:\Users\Yi-Ting\Desktop\0122數據\2020.01.22_3-3(2).bm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69216" y="1557279"/>
            <a:ext cx="2183077" cy="1787409"/>
          </a:xfrm>
          <a:prstGeom prst="rect">
            <a:avLst/>
          </a:prstGeom>
          <a:noFill/>
          <a:extLst>
            <a:ext uri="{909E8E84-426E-40DD-AFC4-6F175D3DCCD1}">
              <a14:hiddenFill xmlns:a14="http://schemas.microsoft.com/office/drawing/2010/main">
                <a:solidFill>
                  <a:srgbClr val="FFFFFF"/>
                </a:solidFill>
              </a14:hiddenFill>
            </a:ext>
          </a:extLst>
        </p:spPr>
      </p:pic>
      <p:sp>
        <p:nvSpPr>
          <p:cNvPr id="4" name="文字方塊 3"/>
          <p:cNvSpPr txBox="1"/>
          <p:nvPr/>
        </p:nvSpPr>
        <p:spPr>
          <a:xfrm>
            <a:off x="1891143" y="3344688"/>
            <a:ext cx="2304256" cy="369236"/>
          </a:xfrm>
          <a:prstGeom prst="rect">
            <a:avLst/>
          </a:prstGeom>
          <a:noFill/>
        </p:spPr>
        <p:txBody>
          <a:bodyPr wrap="square" rtlCol="0">
            <a:spAutoFit/>
          </a:bodyPr>
          <a:lstStyle/>
          <a:p>
            <a:r>
              <a:rPr lang="zh-TW" altLang="en-US" sz="1799" dirty="0">
                <a:solidFill>
                  <a:prstClr val="black"/>
                </a:solidFill>
              </a:rPr>
              <a:t>第三組打破前</a:t>
            </a:r>
          </a:p>
        </p:txBody>
      </p:sp>
      <p:sp>
        <p:nvSpPr>
          <p:cNvPr id="5" name="文字方塊 4"/>
          <p:cNvSpPr txBox="1"/>
          <p:nvPr/>
        </p:nvSpPr>
        <p:spPr>
          <a:xfrm>
            <a:off x="7669216" y="3349154"/>
            <a:ext cx="2363223" cy="369236"/>
          </a:xfrm>
          <a:prstGeom prst="rect">
            <a:avLst/>
          </a:prstGeom>
          <a:noFill/>
        </p:spPr>
        <p:txBody>
          <a:bodyPr wrap="square" rtlCol="0">
            <a:spAutoFit/>
          </a:bodyPr>
          <a:lstStyle/>
          <a:p>
            <a:r>
              <a:rPr lang="zh-TW" altLang="en-US" sz="1799" dirty="0">
                <a:solidFill>
                  <a:prstClr val="black"/>
                </a:solidFill>
              </a:rPr>
              <a:t>第三組打破後</a:t>
            </a:r>
          </a:p>
        </p:txBody>
      </p:sp>
      <p:graphicFrame>
        <p:nvGraphicFramePr>
          <p:cNvPr id="8" name="表格 7"/>
          <p:cNvGraphicFramePr>
            <a:graphicFrameLocks noGrp="1"/>
          </p:cNvGraphicFramePr>
          <p:nvPr>
            <p:extLst/>
          </p:nvPr>
        </p:nvGraphicFramePr>
        <p:xfrm>
          <a:off x="4195399" y="3747879"/>
          <a:ext cx="3552394" cy="741486"/>
        </p:xfrm>
        <a:graphic>
          <a:graphicData uri="http://schemas.openxmlformats.org/drawingml/2006/table">
            <a:tbl>
              <a:tblPr firstRow="1" bandRow="1">
                <a:tableStyleId>{5C22544A-7EE6-4342-B048-85BDC9FD1C3A}</a:tableStyleId>
              </a:tblPr>
              <a:tblGrid>
                <a:gridCol w="1632181"/>
                <a:gridCol w="1920213"/>
              </a:tblGrid>
              <a:tr h="370743">
                <a:tc>
                  <a:txBody>
                    <a:bodyPr/>
                    <a:lstStyle/>
                    <a:p>
                      <a:r>
                        <a:rPr lang="zh-TW" altLang="en-US" sz="1800" dirty="0" smtClean="0"/>
                        <a:t>施打能量</a:t>
                      </a:r>
                      <a:endParaRPr lang="zh-TW" altLang="en-US" sz="1800" dirty="0"/>
                    </a:p>
                  </a:txBody>
                  <a:tcPr marL="121920" marR="121920" marT="45708" marB="45708"/>
                </a:tc>
                <a:tc>
                  <a:txBody>
                    <a:bodyPr/>
                    <a:lstStyle/>
                    <a:p>
                      <a:r>
                        <a:rPr lang="en-US" altLang="zh-TW" sz="1800" dirty="0" smtClean="0"/>
                        <a:t>3W/cm^2</a:t>
                      </a:r>
                      <a:endParaRPr lang="zh-TW" altLang="en-US" sz="1800" dirty="0"/>
                    </a:p>
                  </a:txBody>
                  <a:tcPr marL="121920" marR="121920" marT="45708" marB="45708"/>
                </a:tc>
              </a:tr>
              <a:tr h="370743">
                <a:tc>
                  <a:txBody>
                    <a:bodyPr/>
                    <a:lstStyle/>
                    <a:p>
                      <a:r>
                        <a:rPr lang="zh-TW" altLang="en-US" sz="1800" dirty="0" smtClean="0"/>
                        <a:t>施打時間</a:t>
                      </a:r>
                      <a:endParaRPr lang="zh-TW" altLang="en-US" sz="1800" dirty="0"/>
                    </a:p>
                  </a:txBody>
                  <a:tcPr marL="121920" marR="121920" marT="45708" marB="45708"/>
                </a:tc>
                <a:tc>
                  <a:txBody>
                    <a:bodyPr/>
                    <a:lstStyle/>
                    <a:p>
                      <a:r>
                        <a:rPr lang="en-US" altLang="zh-TW" sz="1800" dirty="0" smtClean="0"/>
                        <a:t>1min</a:t>
                      </a:r>
                      <a:endParaRPr lang="zh-TW" altLang="en-US" sz="1800" dirty="0"/>
                    </a:p>
                  </a:txBody>
                  <a:tcPr marL="121920" marR="121920" marT="45708" marB="45708"/>
                </a:tc>
              </a:tr>
            </a:tbl>
          </a:graphicData>
        </a:graphic>
      </p:graphicFrame>
      <p:graphicFrame>
        <p:nvGraphicFramePr>
          <p:cNvPr id="9" name="內容版面配置區 3"/>
          <p:cNvGraphicFramePr>
            <a:graphicFrameLocks/>
          </p:cNvGraphicFramePr>
          <p:nvPr>
            <p:extLst/>
          </p:nvPr>
        </p:nvGraphicFramePr>
        <p:xfrm>
          <a:off x="2543605" y="4796796"/>
          <a:ext cx="7998088" cy="736479"/>
        </p:xfrm>
        <a:graphic>
          <a:graphicData uri="http://schemas.openxmlformats.org/drawingml/2006/table">
            <a:tbl>
              <a:tblPr firstRow="1" bandRow="1">
                <a:tableStyleId>{5C22544A-7EE6-4342-B048-85BDC9FD1C3A}</a:tableStyleId>
              </a:tblPr>
              <a:tblGrid>
                <a:gridCol w="1999522"/>
                <a:gridCol w="1999522"/>
                <a:gridCol w="1999522"/>
                <a:gridCol w="1999522"/>
              </a:tblGrid>
              <a:tr h="365665">
                <a:tc>
                  <a:txBody>
                    <a:bodyPr/>
                    <a:lstStyle/>
                    <a:p>
                      <a:endParaRPr lang="zh-TW" altLang="en-US" sz="1800" dirty="0"/>
                    </a:p>
                  </a:txBody>
                  <a:tcPr marL="121920" marR="121920" marT="45708" marB="45708"/>
                </a:tc>
                <a:tc>
                  <a:txBody>
                    <a:bodyPr/>
                    <a:lstStyle/>
                    <a:p>
                      <a:r>
                        <a:rPr lang="en-US" altLang="zh-TW" sz="1800" dirty="0" smtClean="0"/>
                        <a:t>1</a:t>
                      </a:r>
                      <a:endParaRPr lang="zh-TW" altLang="en-US" sz="1800" dirty="0"/>
                    </a:p>
                  </a:txBody>
                  <a:tcPr marL="121920" marR="121920" marT="45708" marB="45708"/>
                </a:tc>
                <a:tc>
                  <a:txBody>
                    <a:bodyPr/>
                    <a:lstStyle/>
                    <a:p>
                      <a:r>
                        <a:rPr lang="en-US" altLang="zh-TW" sz="1800" dirty="0" smtClean="0"/>
                        <a:t>2</a:t>
                      </a:r>
                      <a:endParaRPr lang="zh-TW" altLang="en-US" sz="1800" dirty="0"/>
                    </a:p>
                  </a:txBody>
                  <a:tcPr marL="121920" marR="121920" marT="45708" marB="45708"/>
                </a:tc>
                <a:tc>
                  <a:txBody>
                    <a:bodyPr/>
                    <a:lstStyle/>
                    <a:p>
                      <a:r>
                        <a:rPr lang="en-US" altLang="zh-TW" sz="1800" dirty="0" smtClean="0"/>
                        <a:t>3</a:t>
                      </a:r>
                      <a:endParaRPr lang="zh-TW" altLang="en-US" sz="1800" dirty="0"/>
                    </a:p>
                  </a:txBody>
                  <a:tcPr marL="121920" marR="121920" marT="45708" marB="45708"/>
                </a:tc>
              </a:tr>
              <a:tr h="370743">
                <a:tc>
                  <a:txBody>
                    <a:bodyPr/>
                    <a:lstStyle/>
                    <a:p>
                      <a:r>
                        <a:rPr lang="zh-TW" altLang="en-US" sz="1800" dirty="0" smtClean="0"/>
                        <a:t>打破效率</a:t>
                      </a:r>
                      <a:r>
                        <a:rPr lang="en-US" altLang="zh-TW" sz="1800" dirty="0" smtClean="0"/>
                        <a:t>(%)</a:t>
                      </a:r>
                      <a:endParaRPr lang="zh-TW" altLang="en-US" sz="1800" dirty="0"/>
                    </a:p>
                  </a:txBody>
                  <a:tcPr marL="121920" marR="121920" marT="45708" marB="45708"/>
                </a:tc>
                <a:tc>
                  <a:txBody>
                    <a:bodyPr/>
                    <a:lstStyle/>
                    <a:p>
                      <a:pPr algn="r" fontAlgn="ctr"/>
                      <a:r>
                        <a:rPr lang="en-US" altLang="zh-TW" sz="2000" b="0" i="0" u="none" strike="noStrike" dirty="0">
                          <a:solidFill>
                            <a:srgbClr val="000000"/>
                          </a:solidFill>
                          <a:effectLst/>
                          <a:latin typeface="新細明體"/>
                        </a:rPr>
                        <a:t>81.06288</a:t>
                      </a:r>
                    </a:p>
                  </a:txBody>
                  <a:tcPr marL="12700" marR="12700" marT="9523" marB="0" anchor="ctr"/>
                </a:tc>
                <a:tc>
                  <a:txBody>
                    <a:bodyPr/>
                    <a:lstStyle/>
                    <a:p>
                      <a:pPr algn="r" fontAlgn="ctr"/>
                      <a:r>
                        <a:rPr lang="en-US" altLang="zh-TW" sz="2000" b="0" i="0" u="none" strike="noStrike" dirty="0">
                          <a:solidFill>
                            <a:srgbClr val="000000"/>
                          </a:solidFill>
                          <a:effectLst/>
                          <a:latin typeface="新細明體"/>
                        </a:rPr>
                        <a:t>83.53606</a:t>
                      </a:r>
                    </a:p>
                  </a:txBody>
                  <a:tcPr marL="12700" marR="12700" marT="9523" marB="0" anchor="ctr"/>
                </a:tc>
                <a:tc>
                  <a:txBody>
                    <a:bodyPr/>
                    <a:lstStyle/>
                    <a:p>
                      <a:pPr algn="r" fontAlgn="ctr"/>
                      <a:r>
                        <a:rPr lang="en-US" altLang="zh-TW" sz="2000" b="0" i="0" u="none" strike="noStrike" dirty="0">
                          <a:solidFill>
                            <a:srgbClr val="000000"/>
                          </a:solidFill>
                          <a:effectLst/>
                          <a:latin typeface="新細明體"/>
                        </a:rPr>
                        <a:t>90.83715</a:t>
                      </a:r>
                    </a:p>
                  </a:txBody>
                  <a:tcPr marL="12700" marR="12700" marT="9523" marB="0" anchor="ctr"/>
                </a:tc>
              </a:tr>
            </a:tbl>
          </a:graphicData>
        </a:graphic>
      </p:graphicFrame>
    </p:spTree>
    <p:extLst>
      <p:ext uri="{BB962C8B-B14F-4D97-AF65-F5344CB8AC3E}">
        <p14:creationId xmlns:p14="http://schemas.microsoft.com/office/powerpoint/2010/main" val="34593334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zh-TW" altLang="zh-TW" dirty="0" smtClean="0">
                <a:effectLst/>
              </a:rPr>
              <a:t>討論</a:t>
            </a:r>
            <a:endParaRPr lang="zh-TW" altLang="en-US" dirty="0"/>
          </a:p>
        </p:txBody>
      </p:sp>
      <p:sp>
        <p:nvSpPr>
          <p:cNvPr id="2" name="內容版面配置區 1"/>
          <p:cNvSpPr>
            <a:spLocks noGrp="1"/>
          </p:cNvSpPr>
          <p:nvPr>
            <p:ph idx="1"/>
          </p:nvPr>
        </p:nvSpPr>
        <p:spPr/>
        <p:txBody>
          <a:bodyPr>
            <a:normAutofit/>
          </a:bodyPr>
          <a:lstStyle/>
          <a:p>
            <a:pPr lvl="0"/>
            <a:r>
              <a:rPr lang="en-US" altLang="zh-TW" sz="3200" dirty="0" smtClean="0">
                <a:latin typeface="+mj-ea"/>
                <a:ea typeface="+mj-ea"/>
              </a:rPr>
              <a:t>1.</a:t>
            </a:r>
            <a:r>
              <a:rPr lang="zh-TW" altLang="en-US" sz="3200" dirty="0" smtClean="0">
                <a:latin typeface="+mj-ea"/>
                <a:ea typeface="+mj-ea"/>
              </a:rPr>
              <a:t>由實驗二的吸收度做檢量線可知，</a:t>
            </a:r>
            <a:r>
              <a:rPr lang="zh-TW" altLang="zh-TW" sz="3200" dirty="0" smtClean="0">
                <a:latin typeface="+mj-ea"/>
                <a:ea typeface="+mj-ea"/>
              </a:rPr>
              <a:t>當</a:t>
            </a:r>
            <a:r>
              <a:rPr lang="en-US" altLang="zh-TW" sz="3200" dirty="0">
                <a:latin typeface="+mj-ea"/>
                <a:ea typeface="+mj-ea"/>
              </a:rPr>
              <a:t>HSA</a:t>
            </a:r>
            <a:r>
              <a:rPr lang="zh-TW" altLang="zh-TW" sz="3200" dirty="0">
                <a:latin typeface="+mj-ea"/>
                <a:ea typeface="+mj-ea"/>
              </a:rPr>
              <a:t>存在於混合液當中時，</a:t>
            </a:r>
            <a:r>
              <a:rPr lang="en-US" altLang="zh-TW" sz="3200" dirty="0">
                <a:latin typeface="+mj-ea"/>
                <a:ea typeface="+mj-ea"/>
              </a:rPr>
              <a:t>propranolol</a:t>
            </a:r>
            <a:r>
              <a:rPr lang="zh-TW" altLang="zh-TW" sz="3200" dirty="0">
                <a:latin typeface="+mj-ea"/>
                <a:ea typeface="+mj-ea"/>
              </a:rPr>
              <a:t>檢量線不會是直線，原因可能為分子間</a:t>
            </a:r>
            <a:r>
              <a:rPr lang="en-US" altLang="zh-TW" sz="3200" dirty="0">
                <a:latin typeface="+mj-ea"/>
                <a:ea typeface="+mj-ea"/>
              </a:rPr>
              <a:t>(</a:t>
            </a:r>
            <a:r>
              <a:rPr lang="en-US" altLang="zh-TW" sz="3200" dirty="0" err="1">
                <a:latin typeface="+mj-ea"/>
                <a:ea typeface="+mj-ea"/>
              </a:rPr>
              <a:t>HSA+propranolol</a:t>
            </a:r>
            <a:r>
              <a:rPr lang="en-US" altLang="zh-TW" sz="3200" dirty="0">
                <a:latin typeface="+mj-ea"/>
                <a:ea typeface="+mj-ea"/>
              </a:rPr>
              <a:t>)</a:t>
            </a:r>
            <a:r>
              <a:rPr lang="zh-TW" altLang="zh-TW" sz="3200" dirty="0">
                <a:latin typeface="+mj-ea"/>
                <a:ea typeface="+mj-ea"/>
              </a:rPr>
              <a:t>形成鍵結</a:t>
            </a:r>
          </a:p>
          <a:p>
            <a:pPr lvl="0"/>
            <a:r>
              <a:rPr lang="en-US" altLang="zh-TW" sz="3200" dirty="0" smtClean="0">
                <a:latin typeface="+mj-ea"/>
                <a:ea typeface="+mj-ea"/>
              </a:rPr>
              <a:t>2.</a:t>
            </a:r>
            <a:r>
              <a:rPr lang="zh-TW" altLang="en-US" sz="3200" dirty="0" smtClean="0">
                <a:latin typeface="+mj-ea"/>
                <a:ea typeface="+mj-ea"/>
              </a:rPr>
              <a:t>在實驗四五中，</a:t>
            </a:r>
            <a:r>
              <a:rPr lang="zh-TW" altLang="zh-TW" sz="3200" dirty="0" smtClean="0">
                <a:latin typeface="+mj-ea"/>
                <a:ea typeface="+mj-ea"/>
              </a:rPr>
              <a:t>當</a:t>
            </a:r>
            <a:r>
              <a:rPr lang="en-US" altLang="zh-TW" sz="3200" dirty="0">
                <a:latin typeface="+mj-ea"/>
                <a:ea typeface="+mj-ea"/>
              </a:rPr>
              <a:t>propranolol</a:t>
            </a:r>
            <a:r>
              <a:rPr lang="zh-TW" altLang="zh-TW" sz="3200" dirty="0">
                <a:latin typeface="+mj-ea"/>
                <a:ea typeface="+mj-ea"/>
              </a:rPr>
              <a:t>含量過大時，微氣泡液會大量流出，</a:t>
            </a:r>
            <a:r>
              <a:rPr lang="zh-TW" altLang="zh-TW" sz="3200" dirty="0" smtClean="0">
                <a:latin typeface="+mj-ea"/>
                <a:ea typeface="+mj-ea"/>
              </a:rPr>
              <a:t>雖然</a:t>
            </a:r>
            <a:r>
              <a:rPr lang="zh-TW" altLang="zh-TW" sz="3200" dirty="0">
                <a:latin typeface="+mj-ea"/>
                <a:ea typeface="+mj-ea"/>
              </a:rPr>
              <a:t>一般施打正常微氣泡時也會有物質溢出，但和噴出氣泡大小和密度皆較一般質綿密許多，此細節有待進一步</a:t>
            </a:r>
            <a:r>
              <a:rPr lang="zh-TW" altLang="zh-TW" sz="3200" dirty="0" smtClean="0">
                <a:latin typeface="+mj-ea"/>
                <a:ea typeface="+mj-ea"/>
              </a:rPr>
              <a:t>實驗</a:t>
            </a:r>
            <a:endParaRPr lang="zh-TW" altLang="zh-TW" sz="3200" dirty="0">
              <a:latin typeface="+mj-ea"/>
              <a:ea typeface="+mj-ea"/>
            </a:endParaRPr>
          </a:p>
        </p:txBody>
      </p:sp>
    </p:spTree>
    <p:extLst>
      <p:ext uri="{BB962C8B-B14F-4D97-AF65-F5344CB8AC3E}">
        <p14:creationId xmlns:p14="http://schemas.microsoft.com/office/powerpoint/2010/main" val="279157024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normAutofit/>
          </a:bodyPr>
          <a:lstStyle/>
          <a:p>
            <a:pPr lvl="0"/>
            <a:r>
              <a:rPr lang="en-US" altLang="zh-TW" sz="3200" dirty="0">
                <a:latin typeface="+mj-ea"/>
              </a:rPr>
              <a:t>3.</a:t>
            </a:r>
            <a:r>
              <a:rPr lang="zh-TW" altLang="en-US" sz="3200" dirty="0">
                <a:latin typeface="+mj-ea"/>
              </a:rPr>
              <a:t>在實驗四五中，</a:t>
            </a:r>
            <a:r>
              <a:rPr lang="zh-TW" altLang="zh-TW" sz="3200" dirty="0">
                <a:latin typeface="+mj-ea"/>
              </a:rPr>
              <a:t>微氣泡的產生量不是隨濃度負相關，而是在一固定量值時飽和</a:t>
            </a:r>
            <a:endParaRPr lang="en-US" altLang="zh-TW" sz="3200" dirty="0">
              <a:latin typeface="+mj-ea"/>
            </a:endParaRPr>
          </a:p>
          <a:p>
            <a:pPr lvl="0"/>
            <a:r>
              <a:rPr lang="en-US" altLang="zh-TW" sz="3200" dirty="0">
                <a:latin typeface="+mj-ea"/>
              </a:rPr>
              <a:t>4.</a:t>
            </a:r>
            <a:r>
              <a:rPr lang="zh-TW" altLang="en-US" sz="3200" dirty="0">
                <a:latin typeface="+mj-ea"/>
              </a:rPr>
              <a:t>實驗九中發現減少施打時間增加功率所製作之微氣泡較為脆弱，容易打破</a:t>
            </a:r>
            <a:endParaRPr lang="zh-TW" altLang="zh-TW" sz="3200" dirty="0">
              <a:latin typeface="+mj-ea"/>
            </a:endParaRPr>
          </a:p>
          <a:p>
            <a:endParaRPr lang="zh-TW" altLang="en-US" sz="3200" dirty="0">
              <a:latin typeface="+mj-ea"/>
            </a:endParaRPr>
          </a:p>
          <a:p>
            <a:endParaRPr lang="zh-TW" altLang="en-US" sz="3200" dirty="0"/>
          </a:p>
        </p:txBody>
      </p:sp>
    </p:spTree>
    <p:extLst>
      <p:ext uri="{BB962C8B-B14F-4D97-AF65-F5344CB8AC3E}">
        <p14:creationId xmlns:p14="http://schemas.microsoft.com/office/powerpoint/2010/main" val="7946698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normAutofit/>
          </a:bodyPr>
          <a:lstStyle/>
          <a:p>
            <a:pPr algn="ctr"/>
            <a:r>
              <a:rPr lang="zh-TW" altLang="en-US" sz="4799" dirty="0">
                <a:latin typeface="標楷體" panose="03000509000000000000" pitchFamily="65" charset="-120"/>
                <a:ea typeface="標楷體" panose="03000509000000000000" pitchFamily="65" charset="-120"/>
              </a:rPr>
              <a:t>致謝</a:t>
            </a:r>
            <a:endParaRPr lang="zh-TW" altLang="en-US" sz="5398" dirty="0"/>
          </a:p>
        </p:txBody>
      </p:sp>
      <p:sp>
        <p:nvSpPr>
          <p:cNvPr id="2" name="內容版面配置區 1"/>
          <p:cNvSpPr>
            <a:spLocks noGrp="1"/>
          </p:cNvSpPr>
          <p:nvPr>
            <p:ph idx="1"/>
          </p:nvPr>
        </p:nvSpPr>
        <p:spPr/>
        <p:txBody>
          <a:bodyPr>
            <a:normAutofit/>
          </a:bodyPr>
          <a:lstStyle/>
          <a:p>
            <a:r>
              <a:rPr lang="zh-TW" altLang="en-US" sz="3200" dirty="0" smtClean="0"/>
              <a:t>廖愛禾教授</a:t>
            </a:r>
            <a:endParaRPr lang="en-US" altLang="zh-TW" sz="3200" dirty="0" smtClean="0"/>
          </a:p>
          <a:p>
            <a:r>
              <a:rPr lang="zh-TW" altLang="en-US" sz="3200" dirty="0"/>
              <a:t>李育安</a:t>
            </a:r>
            <a:r>
              <a:rPr lang="zh-TW" altLang="en-US" sz="3200" dirty="0" smtClean="0"/>
              <a:t>學姊</a:t>
            </a:r>
            <a:endParaRPr lang="en-US" altLang="zh-TW" sz="3200" dirty="0" smtClean="0"/>
          </a:p>
          <a:p>
            <a:r>
              <a:rPr lang="zh-TW" altLang="en-US" sz="3200" dirty="0"/>
              <a:t>柯淑惠老師</a:t>
            </a:r>
          </a:p>
        </p:txBody>
      </p:sp>
    </p:spTree>
    <p:extLst>
      <p:ext uri="{BB962C8B-B14F-4D97-AF65-F5344CB8AC3E}">
        <p14:creationId xmlns:p14="http://schemas.microsoft.com/office/powerpoint/2010/main" val="387073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zh-TW" altLang="en-US" dirty="0" smtClean="0"/>
              <a:t>研究設備與器材</a:t>
            </a:r>
            <a:endParaRPr lang="zh-TW" altLang="en-US" dirty="0"/>
          </a:p>
        </p:txBody>
      </p:sp>
      <p:graphicFrame>
        <p:nvGraphicFramePr>
          <p:cNvPr id="4" name="內容版面配置區 3"/>
          <p:cNvGraphicFramePr>
            <a:graphicFrameLocks noGrp="1"/>
          </p:cNvGraphicFramePr>
          <p:nvPr>
            <p:ph idx="1"/>
            <p:extLst/>
          </p:nvPr>
        </p:nvGraphicFramePr>
        <p:xfrm>
          <a:off x="1416699" y="2277172"/>
          <a:ext cx="9142635" cy="1833736"/>
        </p:xfrm>
        <a:graphic>
          <a:graphicData uri="http://schemas.openxmlformats.org/drawingml/2006/table">
            <a:tbl>
              <a:tblPr firstRow="1" bandRow="1">
                <a:tableStyleId>{5C22544A-7EE6-4342-B048-85BDC9FD1C3A}</a:tableStyleId>
              </a:tblPr>
              <a:tblGrid>
                <a:gridCol w="1742139"/>
                <a:gridCol w="1497374"/>
                <a:gridCol w="1223817"/>
                <a:gridCol w="1943713"/>
                <a:gridCol w="1727742"/>
                <a:gridCol w="1007850"/>
              </a:tblGrid>
              <a:tr h="370744">
                <a:tc gridSpan="6">
                  <a:txBody>
                    <a:bodyPr/>
                    <a:lstStyle/>
                    <a:p>
                      <a:pPr algn="ctr"/>
                      <a:r>
                        <a:rPr lang="zh-TW" altLang="zh-TW" sz="1800" b="1" kern="1200" dirty="0" smtClean="0">
                          <a:solidFill>
                            <a:schemeClr val="lt1"/>
                          </a:solidFill>
                          <a:effectLst/>
                          <a:latin typeface="+mn-lt"/>
                          <a:ea typeface="+mn-ea"/>
                          <a:cs typeface="+mn-cs"/>
                        </a:rPr>
                        <a:t>器材</a:t>
                      </a:r>
                      <a:endParaRPr lang="zh-TW" altLang="en-US" sz="1800" dirty="0"/>
                    </a:p>
                  </a:txBody>
                  <a:tcPr marL="91416" marR="91416" marT="45708" marB="45708"/>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a:p>
                  </a:txBody>
                  <a:tcPr/>
                </a:tc>
              </a:tr>
              <a:tr h="944634">
                <a:tc>
                  <a:txBody>
                    <a:bodyPr/>
                    <a:lstStyle/>
                    <a:p>
                      <a:r>
                        <a:rPr lang="en-US" altLang="zh-TW" sz="2800" kern="1200" dirty="0" smtClean="0">
                          <a:solidFill>
                            <a:schemeClr val="dk1"/>
                          </a:solidFill>
                          <a:effectLst/>
                          <a:latin typeface="+mn-lt"/>
                          <a:ea typeface="+mn-ea"/>
                          <a:cs typeface="+mn-cs"/>
                        </a:rPr>
                        <a:t>pipette</a:t>
                      </a:r>
                      <a:endParaRPr lang="zh-TW" altLang="en-US" sz="2800" dirty="0"/>
                    </a:p>
                  </a:txBody>
                  <a:tcPr marL="91416" marR="91416" marT="45708" marB="45708"/>
                </a:tc>
                <a:tc>
                  <a:txBody>
                    <a:bodyPr/>
                    <a:lstStyle/>
                    <a:p>
                      <a:r>
                        <a:rPr lang="en-US" altLang="zh-TW" sz="2800" kern="1200" dirty="0" smtClean="0">
                          <a:solidFill>
                            <a:schemeClr val="dk1"/>
                          </a:solidFill>
                          <a:effectLst/>
                          <a:latin typeface="+mn-lt"/>
                          <a:ea typeface="+mn-ea"/>
                          <a:cs typeface="+mn-cs"/>
                        </a:rPr>
                        <a:t>tips</a:t>
                      </a:r>
                      <a:endParaRPr lang="zh-TW" altLang="en-US" sz="2800" dirty="0"/>
                    </a:p>
                  </a:txBody>
                  <a:tcPr marL="91416" marR="91416" marT="45708" marB="45708"/>
                </a:tc>
                <a:tc>
                  <a:txBody>
                    <a:bodyPr/>
                    <a:lstStyle/>
                    <a:p>
                      <a:r>
                        <a:rPr lang="zh-TW" altLang="zh-TW" sz="2800" kern="1200" dirty="0" smtClean="0">
                          <a:solidFill>
                            <a:schemeClr val="dk1"/>
                          </a:solidFill>
                          <a:effectLst/>
                          <a:latin typeface="+mn-lt"/>
                          <a:ea typeface="+mn-ea"/>
                          <a:cs typeface="+mn-cs"/>
                        </a:rPr>
                        <a:t>針筒</a:t>
                      </a:r>
                      <a:endParaRPr lang="zh-TW" altLang="en-US" sz="2800" dirty="0"/>
                    </a:p>
                  </a:txBody>
                  <a:tcPr marL="91416" marR="91416" marT="45708" marB="45708"/>
                </a:tc>
                <a:tc>
                  <a:txBody>
                    <a:bodyPr/>
                    <a:lstStyle/>
                    <a:p>
                      <a:r>
                        <a:rPr lang="zh-TW" altLang="zh-TW" sz="2800" kern="1200" dirty="0" smtClean="0">
                          <a:solidFill>
                            <a:schemeClr val="dk1"/>
                          </a:solidFill>
                          <a:effectLst/>
                          <a:latin typeface="+mn-lt"/>
                          <a:ea typeface="+mn-ea"/>
                          <a:cs typeface="+mn-cs"/>
                        </a:rPr>
                        <a:t>塑膠試管</a:t>
                      </a:r>
                      <a:endParaRPr lang="en-US" altLang="zh-TW" sz="2800" kern="1200" dirty="0" smtClean="0">
                        <a:solidFill>
                          <a:schemeClr val="dk1"/>
                        </a:solidFill>
                        <a:effectLst/>
                        <a:latin typeface="+mn-lt"/>
                        <a:ea typeface="+mn-ea"/>
                        <a:cs typeface="+mn-cs"/>
                      </a:endParaRPr>
                    </a:p>
                    <a:p>
                      <a:r>
                        <a:rPr lang="en-US" altLang="zh-TW" sz="2800" kern="1200" dirty="0" smtClean="0">
                          <a:solidFill>
                            <a:schemeClr val="dk1"/>
                          </a:solidFill>
                          <a:effectLst/>
                          <a:latin typeface="+mn-lt"/>
                          <a:ea typeface="+mn-ea"/>
                          <a:cs typeface="+mn-cs"/>
                        </a:rPr>
                        <a:t>+</a:t>
                      </a:r>
                      <a:r>
                        <a:rPr lang="zh-TW" altLang="zh-TW" sz="2800" kern="1200" dirty="0" smtClean="0">
                          <a:solidFill>
                            <a:schemeClr val="dk1"/>
                          </a:solidFill>
                          <a:effectLst/>
                          <a:latin typeface="+mn-lt"/>
                          <a:ea typeface="+mn-ea"/>
                          <a:cs typeface="+mn-cs"/>
                        </a:rPr>
                        <a:t>試管架</a:t>
                      </a:r>
                      <a:endParaRPr lang="zh-TW" altLang="en-US" sz="2800" dirty="0"/>
                    </a:p>
                  </a:txBody>
                  <a:tcPr marL="91416" marR="91416" marT="45708" marB="45708"/>
                </a:tc>
                <a:tc gridSpan="2">
                  <a:txBody>
                    <a:bodyPr/>
                    <a:lstStyle/>
                    <a:p>
                      <a:r>
                        <a:rPr lang="en-US" altLang="zh-TW" sz="2800" kern="1200" dirty="0" err="1" smtClean="0">
                          <a:solidFill>
                            <a:schemeClr val="dk1"/>
                          </a:solidFill>
                          <a:effectLst/>
                          <a:latin typeface="+mn-lt"/>
                          <a:ea typeface="+mn-ea"/>
                          <a:cs typeface="+mn-cs"/>
                        </a:rPr>
                        <a:t>Parafilm</a:t>
                      </a:r>
                      <a:endParaRPr lang="zh-TW" altLang="en-US" sz="2800" dirty="0"/>
                    </a:p>
                  </a:txBody>
                  <a:tcPr marL="91416" marR="91416" marT="45708" marB="45708"/>
                </a:tc>
                <a:tc hMerge="1">
                  <a:txBody>
                    <a:bodyPr/>
                    <a:lstStyle/>
                    <a:p>
                      <a:endParaRPr lang="zh-TW" altLang="en-US"/>
                    </a:p>
                  </a:txBody>
                  <a:tcPr/>
                </a:tc>
              </a:tr>
              <a:tr h="518025">
                <a:tc>
                  <a:txBody>
                    <a:bodyPr/>
                    <a:lstStyle/>
                    <a:p>
                      <a:r>
                        <a:rPr lang="en-US" altLang="zh-TW" sz="2800" kern="1200" dirty="0" smtClean="0">
                          <a:solidFill>
                            <a:schemeClr val="dk1"/>
                          </a:solidFill>
                          <a:effectLst/>
                          <a:latin typeface="+mn-lt"/>
                          <a:ea typeface="+mn-ea"/>
                          <a:cs typeface="+mn-cs"/>
                        </a:rPr>
                        <a:t>Eppendorf </a:t>
                      </a:r>
                      <a:endParaRPr lang="zh-TW" altLang="en-US" sz="2800" dirty="0"/>
                    </a:p>
                  </a:txBody>
                  <a:tcPr marL="91416" marR="91416" marT="45708" marB="45708"/>
                </a:tc>
                <a:tc>
                  <a:txBody>
                    <a:bodyPr/>
                    <a:lstStyle/>
                    <a:p>
                      <a:r>
                        <a:rPr lang="zh-TW" altLang="zh-TW" sz="2800" kern="1200" dirty="0" smtClean="0">
                          <a:solidFill>
                            <a:schemeClr val="dk1"/>
                          </a:solidFill>
                          <a:effectLst/>
                          <a:latin typeface="+mn-lt"/>
                          <a:ea typeface="+mn-ea"/>
                          <a:cs typeface="+mn-cs"/>
                        </a:rPr>
                        <a:t>透析膜</a:t>
                      </a:r>
                      <a:endParaRPr lang="zh-TW" altLang="en-US" sz="2800" dirty="0"/>
                    </a:p>
                  </a:txBody>
                  <a:tcPr marL="91416" marR="91416" marT="45708" marB="45708"/>
                </a:tc>
                <a:tc>
                  <a:txBody>
                    <a:bodyPr/>
                    <a:lstStyle/>
                    <a:p>
                      <a:r>
                        <a:rPr lang="zh-TW" altLang="zh-TW" sz="2800" kern="1200" dirty="0" smtClean="0">
                          <a:solidFill>
                            <a:schemeClr val="dk1"/>
                          </a:solidFill>
                          <a:effectLst/>
                          <a:latin typeface="+mn-lt"/>
                          <a:ea typeface="+mn-ea"/>
                          <a:cs typeface="+mn-cs"/>
                        </a:rPr>
                        <a:t>刮勺</a:t>
                      </a:r>
                      <a:endParaRPr lang="zh-TW" altLang="en-US" sz="2800" dirty="0"/>
                    </a:p>
                  </a:txBody>
                  <a:tcPr marL="91416" marR="91416" marT="45708" marB="45708"/>
                </a:tc>
                <a:tc>
                  <a:txBody>
                    <a:bodyPr/>
                    <a:lstStyle/>
                    <a:p>
                      <a:r>
                        <a:rPr lang="zh-TW" altLang="zh-TW" sz="2800" kern="1200" dirty="0" smtClean="0">
                          <a:solidFill>
                            <a:schemeClr val="dk1"/>
                          </a:solidFill>
                          <a:effectLst/>
                          <a:latin typeface="+mn-lt"/>
                          <a:ea typeface="+mn-ea"/>
                          <a:cs typeface="+mn-cs"/>
                        </a:rPr>
                        <a:t>鑷子</a:t>
                      </a:r>
                      <a:endParaRPr lang="zh-TW" altLang="en-US" sz="2800" dirty="0"/>
                    </a:p>
                  </a:txBody>
                  <a:tcPr marL="91416" marR="91416" marT="45708" marB="45708"/>
                </a:tc>
                <a:tc>
                  <a:txBody>
                    <a:bodyPr/>
                    <a:lstStyle/>
                    <a:p>
                      <a:r>
                        <a:rPr lang="zh-TW" altLang="zh-TW" sz="2800" kern="1200" dirty="0" smtClean="0">
                          <a:solidFill>
                            <a:schemeClr val="dk1"/>
                          </a:solidFill>
                          <a:effectLst/>
                          <a:latin typeface="+mn-lt"/>
                          <a:ea typeface="+mn-ea"/>
                          <a:cs typeface="+mn-cs"/>
                        </a:rPr>
                        <a:t>容量瓶</a:t>
                      </a:r>
                      <a:endParaRPr lang="zh-TW" altLang="en-US" sz="2800" dirty="0"/>
                    </a:p>
                  </a:txBody>
                  <a:tcPr marL="91416" marR="91416" marT="45708" marB="45708"/>
                </a:tc>
                <a:tc>
                  <a:txBody>
                    <a:bodyPr/>
                    <a:lstStyle/>
                    <a:p>
                      <a:r>
                        <a:rPr lang="zh-TW" altLang="zh-TW" sz="2800" kern="1200" dirty="0" smtClean="0">
                          <a:solidFill>
                            <a:schemeClr val="dk1"/>
                          </a:solidFill>
                          <a:effectLst/>
                          <a:latin typeface="+mn-lt"/>
                          <a:ea typeface="+mn-ea"/>
                          <a:cs typeface="+mn-cs"/>
                        </a:rPr>
                        <a:t>仿體</a:t>
                      </a:r>
                      <a:endParaRPr lang="zh-TW" altLang="en-US" sz="2800" dirty="0"/>
                    </a:p>
                  </a:txBody>
                  <a:tcPr marL="91416" marR="91416" marT="45708" marB="45708"/>
                </a:tc>
              </a:tr>
            </a:tbl>
          </a:graphicData>
        </a:graphic>
      </p:graphicFrame>
      <p:graphicFrame>
        <p:nvGraphicFramePr>
          <p:cNvPr id="5" name="表格 4"/>
          <p:cNvGraphicFramePr>
            <a:graphicFrameLocks noGrp="1"/>
          </p:cNvGraphicFramePr>
          <p:nvPr>
            <p:extLst/>
          </p:nvPr>
        </p:nvGraphicFramePr>
        <p:xfrm>
          <a:off x="1416699" y="4652817"/>
          <a:ext cx="9142636" cy="1310592"/>
        </p:xfrm>
        <a:graphic>
          <a:graphicData uri="http://schemas.openxmlformats.org/drawingml/2006/table">
            <a:tbl>
              <a:tblPr firstRow="1" bandRow="1">
                <a:tableStyleId>{5C22544A-7EE6-4342-B048-85BDC9FD1C3A}</a:tableStyleId>
              </a:tblPr>
              <a:tblGrid>
                <a:gridCol w="1655753"/>
                <a:gridCol w="1583764"/>
                <a:gridCol w="1408253"/>
                <a:gridCol w="1543306"/>
                <a:gridCol w="1367796"/>
                <a:gridCol w="1583764"/>
              </a:tblGrid>
              <a:tr h="365665">
                <a:tc gridSpan="6">
                  <a:txBody>
                    <a:bodyPr/>
                    <a:lstStyle/>
                    <a:p>
                      <a:pPr algn="ctr"/>
                      <a:r>
                        <a:rPr lang="zh-TW" altLang="zh-TW" sz="1800" b="1" kern="1200" dirty="0" smtClean="0">
                          <a:solidFill>
                            <a:schemeClr val="lt1"/>
                          </a:solidFill>
                          <a:effectLst/>
                          <a:latin typeface="+mn-lt"/>
                          <a:ea typeface="+mn-ea"/>
                          <a:cs typeface="+mn-cs"/>
                        </a:rPr>
                        <a:t>儀器</a:t>
                      </a:r>
                      <a:endParaRPr lang="zh-TW" altLang="en-US" sz="1800" dirty="0"/>
                    </a:p>
                  </a:txBody>
                  <a:tcPr marL="91416" marR="91416" marT="45708" marB="45708"/>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944634">
                <a:tc>
                  <a:txBody>
                    <a:bodyPr/>
                    <a:lstStyle/>
                    <a:p>
                      <a:r>
                        <a:rPr lang="zh-TW" altLang="zh-TW" sz="2800" kern="1200" dirty="0" smtClean="0">
                          <a:solidFill>
                            <a:schemeClr val="dk1"/>
                          </a:solidFill>
                          <a:effectLst/>
                          <a:latin typeface="+mn-lt"/>
                          <a:ea typeface="+mn-ea"/>
                          <a:cs typeface="+mn-cs"/>
                        </a:rPr>
                        <a:t>電子天平</a:t>
                      </a:r>
                      <a:endParaRPr lang="zh-TW" altLang="en-US" sz="2800" dirty="0"/>
                    </a:p>
                  </a:txBody>
                  <a:tcPr marL="91416" marR="91416" marT="45708" marB="45708"/>
                </a:tc>
                <a:tc>
                  <a:txBody>
                    <a:bodyPr/>
                    <a:lstStyle/>
                    <a:p>
                      <a:r>
                        <a:rPr lang="en-US" altLang="zh-TW" sz="2800" kern="1200" dirty="0" smtClean="0">
                          <a:solidFill>
                            <a:schemeClr val="dk1"/>
                          </a:solidFill>
                          <a:effectLst/>
                          <a:latin typeface="+mn-lt"/>
                          <a:ea typeface="+mn-ea"/>
                          <a:cs typeface="+mn-cs"/>
                        </a:rPr>
                        <a:t>FL</a:t>
                      </a:r>
                      <a:r>
                        <a:rPr lang="zh-TW" altLang="en-US" sz="2800" kern="1200" dirty="0" smtClean="0">
                          <a:solidFill>
                            <a:schemeClr val="dk1"/>
                          </a:solidFill>
                          <a:effectLst/>
                          <a:latin typeface="+mn-lt"/>
                          <a:ea typeface="+mn-ea"/>
                          <a:cs typeface="+mn-cs"/>
                        </a:rPr>
                        <a:t> </a:t>
                      </a:r>
                      <a:r>
                        <a:rPr lang="zh-TW" altLang="zh-TW" sz="2800" kern="1200" dirty="0" smtClean="0">
                          <a:solidFill>
                            <a:schemeClr val="dk1"/>
                          </a:solidFill>
                          <a:effectLst/>
                          <a:latin typeface="+mn-lt"/>
                          <a:ea typeface="+mn-ea"/>
                          <a:cs typeface="+mn-cs"/>
                        </a:rPr>
                        <a:t>光譜儀</a:t>
                      </a:r>
                      <a:endParaRPr lang="zh-TW" altLang="en-US" sz="2800" dirty="0"/>
                    </a:p>
                  </a:txBody>
                  <a:tcPr marL="91416" marR="91416" marT="45708" marB="45708"/>
                </a:tc>
                <a:tc>
                  <a:txBody>
                    <a:bodyPr/>
                    <a:lstStyle/>
                    <a:p>
                      <a:r>
                        <a:rPr lang="en-US" altLang="zh-TW" sz="2800" kern="1200" dirty="0" smtClean="0">
                          <a:solidFill>
                            <a:schemeClr val="dk1"/>
                          </a:solidFill>
                          <a:effectLst/>
                          <a:latin typeface="+mn-lt"/>
                          <a:ea typeface="+mn-ea"/>
                          <a:cs typeface="+mn-cs"/>
                        </a:rPr>
                        <a:t>UV</a:t>
                      </a:r>
                      <a:r>
                        <a:rPr lang="zh-TW" altLang="zh-TW" sz="2800" kern="1200" dirty="0" smtClean="0">
                          <a:solidFill>
                            <a:schemeClr val="dk1"/>
                          </a:solidFill>
                          <a:effectLst/>
                          <a:latin typeface="+mn-lt"/>
                          <a:ea typeface="+mn-ea"/>
                          <a:cs typeface="+mn-cs"/>
                        </a:rPr>
                        <a:t>光譜儀</a:t>
                      </a:r>
                      <a:endParaRPr lang="zh-TW" altLang="en-US" sz="2800" dirty="0"/>
                    </a:p>
                  </a:txBody>
                  <a:tcPr marL="91416" marR="91416" marT="45708" marB="45708"/>
                </a:tc>
                <a:tc>
                  <a:txBody>
                    <a:bodyPr/>
                    <a:lstStyle/>
                    <a:p>
                      <a:r>
                        <a:rPr lang="en-US" altLang="zh-TW" sz="2800" kern="1200" dirty="0" err="1" smtClean="0">
                          <a:solidFill>
                            <a:schemeClr val="dk1"/>
                          </a:solidFill>
                          <a:effectLst/>
                          <a:latin typeface="+mn-lt"/>
                          <a:ea typeface="+mn-ea"/>
                          <a:cs typeface="+mn-cs"/>
                        </a:rPr>
                        <a:t>Sonicator</a:t>
                      </a:r>
                      <a:endParaRPr lang="zh-TW" altLang="en-US" sz="2800" dirty="0"/>
                    </a:p>
                  </a:txBody>
                  <a:tcPr marL="91416" marR="91416" marT="45708" marB="45708"/>
                </a:tc>
                <a:tc>
                  <a:txBody>
                    <a:bodyPr/>
                    <a:lstStyle/>
                    <a:p>
                      <a:r>
                        <a:rPr lang="zh-TW" altLang="zh-TW" sz="2800" kern="1200" dirty="0" smtClean="0">
                          <a:solidFill>
                            <a:schemeClr val="dk1"/>
                          </a:solidFill>
                          <a:effectLst/>
                          <a:latin typeface="+mn-lt"/>
                          <a:ea typeface="+mn-ea"/>
                          <a:cs typeface="+mn-cs"/>
                        </a:rPr>
                        <a:t>離心機</a:t>
                      </a:r>
                      <a:endParaRPr lang="zh-TW" altLang="en-US" sz="2800" dirty="0"/>
                    </a:p>
                  </a:txBody>
                  <a:tcPr marL="91416" marR="91416" marT="45708" marB="45708"/>
                </a:tc>
                <a:tc>
                  <a:txBody>
                    <a:bodyPr/>
                    <a:lstStyle/>
                    <a:p>
                      <a:r>
                        <a:rPr lang="zh-TW" altLang="zh-TW" sz="2800" kern="1200" dirty="0" smtClean="0">
                          <a:solidFill>
                            <a:schemeClr val="dk1"/>
                          </a:solidFill>
                          <a:effectLst/>
                          <a:latin typeface="+mn-lt"/>
                          <a:ea typeface="+mn-ea"/>
                          <a:cs typeface="+mn-cs"/>
                        </a:rPr>
                        <a:t>超音波粉碎儀</a:t>
                      </a:r>
                      <a:endParaRPr lang="zh-TW" altLang="en-US" sz="2800" dirty="0"/>
                    </a:p>
                  </a:txBody>
                  <a:tcPr marL="91416" marR="91416" marT="45708" marB="45708"/>
                </a:tc>
              </a:tr>
            </a:tbl>
          </a:graphicData>
        </a:graphic>
      </p:graphicFrame>
    </p:spTree>
    <p:extLst>
      <p:ext uri="{BB962C8B-B14F-4D97-AF65-F5344CB8AC3E}">
        <p14:creationId xmlns:p14="http://schemas.microsoft.com/office/powerpoint/2010/main" val="3957162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zh-TW" altLang="en-US" dirty="0" smtClean="0"/>
              <a:t>研究</a:t>
            </a:r>
            <a:r>
              <a:rPr lang="zh-TW" altLang="en-US" dirty="0"/>
              <a:t>過程</a:t>
            </a:r>
          </a:p>
        </p:txBody>
      </p:sp>
      <p:sp>
        <p:nvSpPr>
          <p:cNvPr id="2" name="內容版面配置區 1"/>
          <p:cNvSpPr>
            <a:spLocks noGrp="1"/>
          </p:cNvSpPr>
          <p:nvPr>
            <p:ph idx="1"/>
          </p:nvPr>
        </p:nvSpPr>
        <p:spPr/>
        <p:txBody>
          <a:bodyPr>
            <a:normAutofit/>
          </a:bodyPr>
          <a:lstStyle/>
          <a:p>
            <a:endParaRPr lang="zh-TW" altLang="zh-TW" dirty="0"/>
          </a:p>
          <a:p>
            <a:pPr lvl="0"/>
            <a:endParaRPr lang="zh-TW" altLang="zh-TW" dirty="0"/>
          </a:p>
          <a:p>
            <a:endParaRPr lang="zh-TW" altLang="en-US" dirty="0"/>
          </a:p>
        </p:txBody>
      </p:sp>
      <p:graphicFrame>
        <p:nvGraphicFramePr>
          <p:cNvPr id="4" name="資料庫圖表 3"/>
          <p:cNvGraphicFramePr/>
          <p:nvPr>
            <p:extLst/>
          </p:nvPr>
        </p:nvGraphicFramePr>
        <p:xfrm>
          <a:off x="719403" y="1485290"/>
          <a:ext cx="10561174" cy="47512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872414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623392" y="893"/>
            <a:ext cx="10972800" cy="1218883"/>
          </a:xfrm>
        </p:spPr>
        <p:txBody>
          <a:bodyPr>
            <a:normAutofit/>
          </a:bodyPr>
          <a:lstStyle/>
          <a:p>
            <a:pPr algn="ctr"/>
            <a:r>
              <a:rPr lang="zh-TW" altLang="en-US" sz="3599" dirty="0"/>
              <a:t>實驗二</a:t>
            </a:r>
            <a:r>
              <a:rPr lang="en-US" altLang="zh-TW" sz="3599" dirty="0"/>
              <a:t>:HSA</a:t>
            </a:r>
            <a:r>
              <a:rPr lang="zh-TW" altLang="en-US" sz="3599" dirty="0"/>
              <a:t>和</a:t>
            </a:r>
            <a:r>
              <a:rPr lang="en-US" altLang="zh-TW" sz="3599" dirty="0"/>
              <a:t>propranolol </a:t>
            </a:r>
            <a:r>
              <a:rPr lang="zh-TW" altLang="en-US" sz="3599" dirty="0"/>
              <a:t>混合液光譜</a:t>
            </a:r>
          </a:p>
        </p:txBody>
      </p:sp>
      <p:sp>
        <p:nvSpPr>
          <p:cNvPr id="5" name="內容版面配置區 4"/>
          <p:cNvSpPr>
            <a:spLocks noGrp="1"/>
          </p:cNvSpPr>
          <p:nvPr>
            <p:ph idx="1"/>
          </p:nvPr>
        </p:nvSpPr>
        <p:spPr/>
        <p:txBody>
          <a:bodyPr/>
          <a:lstStyle/>
          <a:p>
            <a:pPr marL="0" indent="0" algn="ctr">
              <a:buNone/>
            </a:pPr>
            <a:r>
              <a:rPr lang="zh-TW" altLang="en-US" sz="2799" dirty="0">
                <a:latin typeface="+mj-ea"/>
                <a:ea typeface="+mj-ea"/>
              </a:rPr>
              <a:t>調整</a:t>
            </a:r>
            <a:r>
              <a:rPr lang="en-US" altLang="zh-TW" sz="2799" dirty="0">
                <a:latin typeface="+mj-ea"/>
                <a:ea typeface="+mj-ea"/>
              </a:rPr>
              <a:t>propranolol</a:t>
            </a:r>
            <a:r>
              <a:rPr lang="zh-TW" altLang="en-US" sz="2799" dirty="0">
                <a:latin typeface="+mj-ea"/>
                <a:ea typeface="+mj-ea"/>
              </a:rPr>
              <a:t>濃度後，對吸收度做</a:t>
            </a:r>
            <a:r>
              <a:rPr lang="en-US" altLang="zh-TW" sz="2799" dirty="0">
                <a:latin typeface="+mj-ea"/>
                <a:ea typeface="+mj-ea"/>
              </a:rPr>
              <a:t>UV</a:t>
            </a:r>
            <a:r>
              <a:rPr lang="zh-TW" altLang="en-US" sz="2799" dirty="0">
                <a:latin typeface="+mj-ea"/>
                <a:ea typeface="+mj-ea"/>
              </a:rPr>
              <a:t>光譜</a:t>
            </a:r>
          </a:p>
          <a:p>
            <a:pPr marL="0" indent="0">
              <a:buNone/>
            </a:pPr>
            <a:r>
              <a:rPr lang="zh-TW" altLang="en-US" dirty="0" smtClean="0"/>
              <a:t>               </a:t>
            </a:r>
            <a:endParaRPr lang="zh-TW"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4843" y="2722121"/>
            <a:ext cx="8803217" cy="32789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文字方塊 1"/>
          <p:cNvSpPr txBox="1"/>
          <p:nvPr/>
        </p:nvSpPr>
        <p:spPr>
          <a:xfrm>
            <a:off x="1121961" y="3616790"/>
            <a:ext cx="461537" cy="1362588"/>
          </a:xfrm>
          <a:prstGeom prst="rect">
            <a:avLst/>
          </a:prstGeom>
          <a:noFill/>
        </p:spPr>
        <p:txBody>
          <a:bodyPr vert="eaVert" wrap="square" rtlCol="0">
            <a:spAutoFit/>
          </a:bodyPr>
          <a:lstStyle/>
          <a:p>
            <a:r>
              <a:rPr lang="zh-TW" altLang="en-US" sz="1799" dirty="0">
                <a:solidFill>
                  <a:prstClr val="black"/>
                </a:solidFill>
              </a:rPr>
              <a:t>吸收光強度</a:t>
            </a:r>
          </a:p>
        </p:txBody>
      </p:sp>
      <p:sp>
        <p:nvSpPr>
          <p:cNvPr id="4" name="文字方塊 3"/>
          <p:cNvSpPr txBox="1"/>
          <p:nvPr/>
        </p:nvSpPr>
        <p:spPr>
          <a:xfrm>
            <a:off x="5039883" y="6001040"/>
            <a:ext cx="1824203" cy="379519"/>
          </a:xfrm>
          <a:prstGeom prst="rect">
            <a:avLst/>
          </a:prstGeom>
          <a:noFill/>
        </p:spPr>
        <p:txBody>
          <a:bodyPr wrap="square" rtlCol="0">
            <a:spAutoFit/>
          </a:bodyPr>
          <a:lstStyle/>
          <a:p>
            <a:r>
              <a:rPr lang="zh-TW" altLang="en-US" sz="1799" dirty="0">
                <a:solidFill>
                  <a:prstClr val="black"/>
                </a:solidFill>
              </a:rPr>
              <a:t>吸收光波長</a:t>
            </a:r>
          </a:p>
        </p:txBody>
      </p:sp>
    </p:spTree>
    <p:extLst>
      <p:ext uri="{BB962C8B-B14F-4D97-AF65-F5344CB8AC3E}">
        <p14:creationId xmlns:p14="http://schemas.microsoft.com/office/powerpoint/2010/main" val="42717802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431371" y="405451"/>
            <a:ext cx="10972800" cy="1218883"/>
          </a:xfrm>
        </p:spPr>
        <p:txBody>
          <a:bodyPr>
            <a:normAutofit fontScale="90000"/>
          </a:bodyPr>
          <a:lstStyle/>
          <a:p>
            <a:pPr algn="ctr"/>
            <a:r>
              <a:rPr lang="zh-TW" altLang="en-US" dirty="0"/>
              <a:t>兩個吸收</a:t>
            </a:r>
            <a:r>
              <a:rPr lang="zh-TW" altLang="en-US" dirty="0" smtClean="0"/>
              <a:t>峰的</a:t>
            </a:r>
            <a:r>
              <a:rPr lang="zh-TW" altLang="en-US" dirty="0"/>
              <a:t>檢量線</a:t>
            </a:r>
            <a:br>
              <a:rPr lang="zh-TW" altLang="en-US" dirty="0"/>
            </a:br>
            <a:endParaRPr lang="zh-TW" altLang="en-US" dirty="0"/>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47596" y="1435441"/>
            <a:ext cx="6243851" cy="23447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7596" y="3773659"/>
            <a:ext cx="6240694" cy="2415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文字方塊 1"/>
          <p:cNvSpPr txBox="1"/>
          <p:nvPr/>
        </p:nvSpPr>
        <p:spPr>
          <a:xfrm>
            <a:off x="1982452" y="4243022"/>
            <a:ext cx="384043" cy="1476943"/>
          </a:xfrm>
          <a:prstGeom prst="rect">
            <a:avLst/>
          </a:prstGeom>
          <a:noFill/>
        </p:spPr>
        <p:txBody>
          <a:bodyPr wrap="square" rtlCol="0">
            <a:spAutoFit/>
          </a:bodyPr>
          <a:lstStyle/>
          <a:p>
            <a:r>
              <a:rPr lang="zh-TW" altLang="en-US" sz="1799" dirty="0">
                <a:solidFill>
                  <a:prstClr val="black"/>
                </a:solidFill>
              </a:rPr>
              <a:t>吸收光強度</a:t>
            </a:r>
          </a:p>
        </p:txBody>
      </p:sp>
      <p:sp>
        <p:nvSpPr>
          <p:cNvPr id="4" name="文字方塊 3"/>
          <p:cNvSpPr txBox="1"/>
          <p:nvPr/>
        </p:nvSpPr>
        <p:spPr>
          <a:xfrm>
            <a:off x="2447595" y="6221640"/>
            <a:ext cx="7008779" cy="369236"/>
          </a:xfrm>
          <a:prstGeom prst="rect">
            <a:avLst/>
          </a:prstGeom>
          <a:noFill/>
        </p:spPr>
        <p:txBody>
          <a:bodyPr wrap="square" rtlCol="0">
            <a:spAutoFit/>
          </a:bodyPr>
          <a:lstStyle/>
          <a:p>
            <a:r>
              <a:rPr lang="en-US" altLang="zh-TW" sz="1799" dirty="0">
                <a:solidFill>
                  <a:prstClr val="black"/>
                </a:solidFill>
              </a:rPr>
              <a:t>Propranolol</a:t>
            </a:r>
            <a:r>
              <a:rPr lang="zh-TW" altLang="en-US" sz="1799" dirty="0">
                <a:solidFill>
                  <a:prstClr val="black"/>
                </a:solidFill>
              </a:rPr>
              <a:t>濃度</a:t>
            </a:r>
            <a:r>
              <a:rPr lang="en-US" altLang="zh-TW" sz="1799" dirty="0">
                <a:solidFill>
                  <a:prstClr val="black"/>
                </a:solidFill>
              </a:rPr>
              <a:t>(mg/l)</a:t>
            </a:r>
            <a:endParaRPr lang="zh-TW" altLang="en-US" sz="1799" dirty="0">
              <a:solidFill>
                <a:prstClr val="black"/>
              </a:solidFill>
            </a:endParaRPr>
          </a:p>
        </p:txBody>
      </p:sp>
    </p:spTree>
    <p:extLst>
      <p:ext uri="{BB962C8B-B14F-4D97-AF65-F5344CB8AC3E}">
        <p14:creationId xmlns:p14="http://schemas.microsoft.com/office/powerpoint/2010/main" val="32054958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623392" y="14282"/>
            <a:ext cx="10972800" cy="1218883"/>
          </a:xfrm>
        </p:spPr>
        <p:txBody>
          <a:bodyPr/>
          <a:lstStyle/>
          <a:p>
            <a:pPr algn="ctr"/>
            <a:r>
              <a:rPr lang="en-US" altLang="zh-TW" dirty="0" smtClean="0"/>
              <a:t>HSA</a:t>
            </a:r>
            <a:r>
              <a:rPr lang="zh-TW" altLang="en-US" dirty="0" smtClean="0"/>
              <a:t>溶液圖譜和檢量線</a:t>
            </a:r>
            <a:endParaRPr lang="zh-TW" altLang="en-US"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22004" y="2222835"/>
            <a:ext cx="5785298" cy="2393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文字方塊 3"/>
          <p:cNvSpPr txBox="1"/>
          <p:nvPr/>
        </p:nvSpPr>
        <p:spPr>
          <a:xfrm>
            <a:off x="2425593" y="1453287"/>
            <a:ext cx="6720747" cy="523084"/>
          </a:xfrm>
          <a:prstGeom prst="rect">
            <a:avLst/>
          </a:prstGeom>
          <a:noFill/>
        </p:spPr>
        <p:txBody>
          <a:bodyPr wrap="square" rtlCol="0">
            <a:spAutoFit/>
          </a:bodyPr>
          <a:lstStyle/>
          <a:p>
            <a:pPr algn="ctr"/>
            <a:r>
              <a:rPr lang="zh-TW" altLang="en-US" sz="2799" dirty="0">
                <a:solidFill>
                  <a:prstClr val="black"/>
                </a:solidFill>
              </a:rPr>
              <a:t>吸收峰最強處為</a:t>
            </a:r>
            <a:r>
              <a:rPr lang="en-US" altLang="zh-TW" sz="2799" dirty="0">
                <a:solidFill>
                  <a:prstClr val="black"/>
                </a:solidFill>
              </a:rPr>
              <a:t>279nm</a:t>
            </a:r>
            <a:endParaRPr lang="zh-TW" altLang="en-US" sz="2799" dirty="0">
              <a:solidFill>
                <a:prstClr val="black"/>
              </a:solidFill>
            </a:endParaRP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386" y="2205183"/>
            <a:ext cx="5314583" cy="24260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文字方塊 4"/>
          <p:cNvSpPr txBox="1"/>
          <p:nvPr/>
        </p:nvSpPr>
        <p:spPr>
          <a:xfrm>
            <a:off x="527001" y="4724806"/>
            <a:ext cx="5280968" cy="369236"/>
          </a:xfrm>
          <a:prstGeom prst="rect">
            <a:avLst/>
          </a:prstGeom>
          <a:noFill/>
        </p:spPr>
        <p:txBody>
          <a:bodyPr wrap="square" rtlCol="0">
            <a:spAutoFit/>
          </a:bodyPr>
          <a:lstStyle/>
          <a:p>
            <a:r>
              <a:rPr lang="en-US" altLang="zh-TW" sz="1799" dirty="0">
                <a:solidFill>
                  <a:prstClr val="black"/>
                </a:solidFill>
                <a:latin typeface="新細明體" panose="02020500000000000000" pitchFamily="18" charset="-120"/>
              </a:rPr>
              <a:t>HSA</a:t>
            </a:r>
            <a:r>
              <a:rPr lang="zh-TW" altLang="en-US" sz="1799" dirty="0">
                <a:solidFill>
                  <a:prstClr val="black"/>
                </a:solidFill>
                <a:latin typeface="新細明體" panose="02020500000000000000" pitchFamily="18" charset="-120"/>
              </a:rPr>
              <a:t>吸光檢量線</a:t>
            </a:r>
          </a:p>
        </p:txBody>
      </p:sp>
      <p:sp>
        <p:nvSpPr>
          <p:cNvPr id="7" name="文字方塊 6"/>
          <p:cNvSpPr txBox="1"/>
          <p:nvPr/>
        </p:nvSpPr>
        <p:spPr>
          <a:xfrm>
            <a:off x="6218014" y="4724806"/>
            <a:ext cx="5856651" cy="369236"/>
          </a:xfrm>
          <a:prstGeom prst="rect">
            <a:avLst/>
          </a:prstGeom>
          <a:noFill/>
        </p:spPr>
        <p:txBody>
          <a:bodyPr wrap="square" rtlCol="0">
            <a:spAutoFit/>
          </a:bodyPr>
          <a:lstStyle/>
          <a:p>
            <a:r>
              <a:rPr lang="en-US" altLang="zh-TW" sz="1799" dirty="0">
                <a:solidFill>
                  <a:prstClr val="black"/>
                </a:solidFill>
                <a:latin typeface="新細明體" panose="02020500000000000000" pitchFamily="18" charset="-120"/>
              </a:rPr>
              <a:t>HSA</a:t>
            </a:r>
            <a:r>
              <a:rPr lang="zh-TW" altLang="en-US" sz="1799" dirty="0">
                <a:solidFill>
                  <a:prstClr val="black"/>
                </a:solidFill>
                <a:latin typeface="新細明體" panose="02020500000000000000" pitchFamily="18" charset="-120"/>
              </a:rPr>
              <a:t>圖譜</a:t>
            </a:r>
          </a:p>
        </p:txBody>
      </p:sp>
    </p:spTree>
    <p:extLst>
      <p:ext uri="{BB962C8B-B14F-4D97-AF65-F5344CB8AC3E}">
        <p14:creationId xmlns:p14="http://schemas.microsoft.com/office/powerpoint/2010/main" val="38838162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zh-TW" altLang="en-US" dirty="0"/>
              <a:t>混合</a:t>
            </a:r>
            <a:r>
              <a:rPr lang="zh-TW" altLang="en-US" dirty="0" smtClean="0"/>
              <a:t>溶液光譜</a:t>
            </a:r>
            <a:endParaRPr lang="zh-TW" altLang="en-US" dirty="0"/>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9160" y="1992586"/>
            <a:ext cx="5601021" cy="2774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2326" y="1989215"/>
            <a:ext cx="6032697" cy="27777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文字方塊 4"/>
          <p:cNvSpPr txBox="1"/>
          <p:nvPr/>
        </p:nvSpPr>
        <p:spPr>
          <a:xfrm>
            <a:off x="239351" y="4764239"/>
            <a:ext cx="5376597" cy="369236"/>
          </a:xfrm>
          <a:prstGeom prst="rect">
            <a:avLst/>
          </a:prstGeom>
          <a:noFill/>
        </p:spPr>
        <p:txBody>
          <a:bodyPr wrap="square" rtlCol="0">
            <a:spAutoFit/>
          </a:bodyPr>
          <a:lstStyle/>
          <a:p>
            <a:r>
              <a:rPr lang="en-US" altLang="zh-TW" sz="1799" dirty="0">
                <a:solidFill>
                  <a:prstClr val="black"/>
                </a:solidFill>
                <a:latin typeface="新細明體" panose="02020500000000000000" pitchFamily="18" charset="-120"/>
              </a:rPr>
              <a:t>0.05%HSA UV</a:t>
            </a:r>
            <a:r>
              <a:rPr lang="zh-TW" altLang="en-US" sz="1799" dirty="0">
                <a:solidFill>
                  <a:prstClr val="black"/>
                </a:solidFill>
                <a:latin typeface="新細明體" panose="02020500000000000000" pitchFamily="18" charset="-120"/>
              </a:rPr>
              <a:t>圖譜</a:t>
            </a:r>
          </a:p>
        </p:txBody>
      </p:sp>
      <p:sp>
        <p:nvSpPr>
          <p:cNvPr id="6" name="文字方塊 5"/>
          <p:cNvSpPr txBox="1"/>
          <p:nvPr/>
        </p:nvSpPr>
        <p:spPr>
          <a:xfrm>
            <a:off x="5990767" y="4713170"/>
            <a:ext cx="5560513" cy="369236"/>
          </a:xfrm>
          <a:prstGeom prst="rect">
            <a:avLst/>
          </a:prstGeom>
          <a:noFill/>
        </p:spPr>
        <p:txBody>
          <a:bodyPr wrap="square" rtlCol="0">
            <a:spAutoFit/>
          </a:bodyPr>
          <a:lstStyle/>
          <a:p>
            <a:r>
              <a:rPr lang="en-US" altLang="zh-TW" sz="1799" dirty="0">
                <a:solidFill>
                  <a:prstClr val="black"/>
                </a:solidFill>
                <a:latin typeface="新細明體" panose="02020500000000000000" pitchFamily="18" charset="-120"/>
              </a:rPr>
              <a:t>0.1%HSA</a:t>
            </a:r>
            <a:r>
              <a:rPr lang="zh-TW" altLang="en-US" sz="1799" dirty="0">
                <a:solidFill>
                  <a:prstClr val="black"/>
                </a:solidFill>
                <a:latin typeface="新細明體" panose="02020500000000000000" pitchFamily="18" charset="-120"/>
              </a:rPr>
              <a:t> </a:t>
            </a:r>
            <a:r>
              <a:rPr lang="en-US" altLang="zh-TW" sz="1799" dirty="0">
                <a:solidFill>
                  <a:prstClr val="black"/>
                </a:solidFill>
                <a:latin typeface="新細明體" panose="02020500000000000000" pitchFamily="18" charset="-120"/>
              </a:rPr>
              <a:t>UV</a:t>
            </a:r>
            <a:r>
              <a:rPr lang="zh-TW" altLang="en-US" sz="1799" dirty="0">
                <a:solidFill>
                  <a:prstClr val="black"/>
                </a:solidFill>
                <a:latin typeface="新細明體" panose="02020500000000000000" pitchFamily="18" charset="-120"/>
              </a:rPr>
              <a:t>圖譜</a:t>
            </a:r>
          </a:p>
        </p:txBody>
      </p:sp>
      <p:sp>
        <p:nvSpPr>
          <p:cNvPr id="2" name="文字方塊 1"/>
          <p:cNvSpPr txBox="1"/>
          <p:nvPr/>
        </p:nvSpPr>
        <p:spPr>
          <a:xfrm>
            <a:off x="431371" y="1485290"/>
            <a:ext cx="11183528" cy="369236"/>
          </a:xfrm>
          <a:prstGeom prst="rect">
            <a:avLst/>
          </a:prstGeom>
          <a:noFill/>
        </p:spPr>
        <p:txBody>
          <a:bodyPr wrap="square" rtlCol="0">
            <a:spAutoFit/>
          </a:bodyPr>
          <a:lstStyle/>
          <a:p>
            <a:r>
              <a:rPr lang="en-US" altLang="zh-TW" sz="1799" dirty="0">
                <a:solidFill>
                  <a:prstClr val="black"/>
                </a:solidFill>
              </a:rPr>
              <a:t>X</a:t>
            </a:r>
            <a:r>
              <a:rPr lang="zh-TW" altLang="en-US" sz="1799" dirty="0">
                <a:solidFill>
                  <a:prstClr val="black"/>
                </a:solidFill>
              </a:rPr>
              <a:t>軸為吸光波長</a:t>
            </a:r>
            <a:r>
              <a:rPr lang="en-US" altLang="zh-TW" sz="1799" dirty="0">
                <a:solidFill>
                  <a:prstClr val="black"/>
                </a:solidFill>
              </a:rPr>
              <a:t>(nm)</a:t>
            </a:r>
            <a:r>
              <a:rPr lang="zh-TW" altLang="en-US" sz="1799" dirty="0">
                <a:solidFill>
                  <a:prstClr val="black"/>
                </a:solidFill>
              </a:rPr>
              <a:t>，</a:t>
            </a:r>
            <a:r>
              <a:rPr lang="en-US" altLang="zh-TW" sz="1799" dirty="0">
                <a:solidFill>
                  <a:prstClr val="black"/>
                </a:solidFill>
              </a:rPr>
              <a:t>Y</a:t>
            </a:r>
            <a:r>
              <a:rPr lang="zh-TW" altLang="en-US" sz="1799" dirty="0">
                <a:solidFill>
                  <a:prstClr val="black"/>
                </a:solidFill>
              </a:rPr>
              <a:t>軸為吸收光強度</a:t>
            </a:r>
          </a:p>
        </p:txBody>
      </p:sp>
    </p:spTree>
    <p:extLst>
      <p:ext uri="{BB962C8B-B14F-4D97-AF65-F5344CB8AC3E}">
        <p14:creationId xmlns:p14="http://schemas.microsoft.com/office/powerpoint/2010/main" val="10813542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pPr algn="ctr"/>
            <a:r>
              <a:rPr lang="zh-TW" altLang="en-US" dirty="0" smtClean="0"/>
              <a:t>混合溶液光譜分析</a:t>
            </a:r>
            <a:endParaRPr lang="zh-TW" altLang="en-US" dirty="0"/>
          </a:p>
        </p:txBody>
      </p:sp>
      <p:sp>
        <p:nvSpPr>
          <p:cNvPr id="2" name="內容版面配置區 1"/>
          <p:cNvSpPr>
            <a:spLocks noGrp="1"/>
          </p:cNvSpPr>
          <p:nvPr>
            <p:ph idx="1"/>
          </p:nvPr>
        </p:nvSpPr>
        <p:spPr/>
        <p:txBody>
          <a:bodyPr/>
          <a:lstStyle/>
          <a:p>
            <a:r>
              <a:rPr lang="zh-TW" altLang="zh-TW" dirty="0" smtClean="0">
                <a:latin typeface="+mj-ea"/>
                <a:ea typeface="+mj-ea"/>
              </a:rPr>
              <a:t>吸收圖譜可以發現吸收強度會變強，吸收峰會稍微往右紅移，而不是出現兩個峰，證明兩者中間有發生交互作用</a:t>
            </a:r>
            <a:r>
              <a:rPr lang="en-US" altLang="zh-TW" dirty="0" smtClean="0">
                <a:latin typeface="+mj-ea"/>
                <a:ea typeface="+mj-ea"/>
              </a:rPr>
              <a:t>(</a:t>
            </a:r>
            <a:r>
              <a:rPr lang="zh-TW" altLang="zh-TW" dirty="0" smtClean="0">
                <a:latin typeface="+mj-ea"/>
                <a:ea typeface="+mj-ea"/>
              </a:rPr>
              <a:t>化學反應</a:t>
            </a:r>
            <a:r>
              <a:rPr lang="en-US" altLang="zh-TW" dirty="0" smtClean="0">
                <a:latin typeface="+mj-ea"/>
                <a:ea typeface="+mj-ea"/>
              </a:rPr>
              <a:t>)</a:t>
            </a:r>
            <a:r>
              <a:rPr lang="zh-TW" altLang="zh-TW" dirty="0" smtClean="0">
                <a:latin typeface="+mj-ea"/>
                <a:ea typeface="+mj-ea"/>
              </a:rPr>
              <a:t>，但是透過</a:t>
            </a:r>
            <a:r>
              <a:rPr lang="en-US" altLang="zh-TW" dirty="0" smtClean="0">
                <a:latin typeface="+mj-ea"/>
                <a:ea typeface="+mj-ea"/>
              </a:rPr>
              <a:t>UV</a:t>
            </a:r>
            <a:r>
              <a:rPr lang="zh-TW" altLang="zh-TW" dirty="0" smtClean="0">
                <a:latin typeface="+mj-ea"/>
                <a:ea typeface="+mj-ea"/>
              </a:rPr>
              <a:t>光譜難以做定量分析，因此使用螢光光譜來分析強度和濃度之間的關係</a:t>
            </a:r>
          </a:p>
          <a:p>
            <a:endParaRPr lang="zh-TW" alt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850" y="3500989"/>
            <a:ext cx="5193960" cy="2298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文字方塊 3"/>
          <p:cNvSpPr txBox="1"/>
          <p:nvPr/>
        </p:nvSpPr>
        <p:spPr>
          <a:xfrm>
            <a:off x="751849" y="6117115"/>
            <a:ext cx="4608511" cy="369236"/>
          </a:xfrm>
          <a:prstGeom prst="rect">
            <a:avLst/>
          </a:prstGeom>
          <a:noFill/>
        </p:spPr>
        <p:txBody>
          <a:bodyPr wrap="square" rtlCol="0">
            <a:spAutoFit/>
          </a:bodyPr>
          <a:lstStyle/>
          <a:p>
            <a:r>
              <a:rPr lang="en-US" altLang="zh-TW" sz="1799" dirty="0">
                <a:solidFill>
                  <a:prstClr val="black"/>
                </a:solidFill>
              </a:rPr>
              <a:t>Propranolol</a:t>
            </a:r>
            <a:r>
              <a:rPr lang="zh-TW" altLang="en-US" sz="1799" dirty="0">
                <a:solidFill>
                  <a:prstClr val="black"/>
                </a:solidFill>
              </a:rPr>
              <a:t>光譜</a:t>
            </a:r>
            <a:r>
              <a:rPr lang="en-US" altLang="zh-TW" sz="1799" dirty="0">
                <a:solidFill>
                  <a:prstClr val="black"/>
                </a:solidFill>
              </a:rPr>
              <a:t>(</a:t>
            </a:r>
            <a:r>
              <a:rPr lang="zh-TW" altLang="en-US" sz="1799" dirty="0">
                <a:solidFill>
                  <a:prstClr val="black"/>
                </a:solidFill>
              </a:rPr>
              <a:t>稀釋</a:t>
            </a:r>
            <a:r>
              <a:rPr lang="en-US" altLang="zh-TW" sz="1799" dirty="0">
                <a:solidFill>
                  <a:prstClr val="black"/>
                </a:solidFill>
              </a:rPr>
              <a:t>40000</a:t>
            </a:r>
            <a:r>
              <a:rPr lang="zh-TW" altLang="en-US" sz="1799" dirty="0">
                <a:solidFill>
                  <a:prstClr val="black"/>
                </a:solidFill>
              </a:rPr>
              <a:t>倍</a:t>
            </a:r>
            <a:r>
              <a:rPr lang="en-US" altLang="zh-TW" sz="1799" dirty="0">
                <a:solidFill>
                  <a:prstClr val="black"/>
                </a:solidFill>
              </a:rPr>
              <a:t>)</a:t>
            </a:r>
            <a:endParaRPr lang="zh-TW" altLang="en-US" sz="1799" dirty="0">
              <a:solidFill>
                <a:prstClr val="black"/>
              </a:solidFill>
            </a:endParaRP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9223" y="3500990"/>
            <a:ext cx="4822601" cy="2298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文字方塊 4"/>
          <p:cNvSpPr txBox="1"/>
          <p:nvPr/>
        </p:nvSpPr>
        <p:spPr>
          <a:xfrm>
            <a:off x="6909223" y="6133242"/>
            <a:ext cx="4896544" cy="369236"/>
          </a:xfrm>
          <a:prstGeom prst="rect">
            <a:avLst/>
          </a:prstGeom>
          <a:noFill/>
        </p:spPr>
        <p:txBody>
          <a:bodyPr wrap="square" rtlCol="0">
            <a:spAutoFit/>
          </a:bodyPr>
          <a:lstStyle/>
          <a:p>
            <a:r>
              <a:rPr lang="en-US" altLang="zh-TW" sz="1799" dirty="0">
                <a:solidFill>
                  <a:prstClr val="black"/>
                </a:solidFill>
              </a:rPr>
              <a:t>HSA</a:t>
            </a:r>
            <a:r>
              <a:rPr lang="zh-TW" altLang="en-US" sz="1799" dirty="0">
                <a:solidFill>
                  <a:prstClr val="black"/>
                </a:solidFill>
              </a:rPr>
              <a:t>螢光光譜</a:t>
            </a:r>
            <a:r>
              <a:rPr lang="en-US" altLang="zh-TW" sz="1799" dirty="0">
                <a:solidFill>
                  <a:prstClr val="black"/>
                </a:solidFill>
              </a:rPr>
              <a:t>(</a:t>
            </a:r>
            <a:r>
              <a:rPr lang="zh-TW" altLang="en-US" sz="1799" dirty="0">
                <a:solidFill>
                  <a:prstClr val="black"/>
                </a:solidFill>
              </a:rPr>
              <a:t>稀釋</a:t>
            </a:r>
            <a:r>
              <a:rPr lang="en-US" altLang="zh-TW" sz="1799" dirty="0">
                <a:solidFill>
                  <a:prstClr val="black"/>
                </a:solidFill>
              </a:rPr>
              <a:t>10000</a:t>
            </a:r>
            <a:r>
              <a:rPr lang="zh-TW" altLang="en-US" sz="1799" dirty="0">
                <a:solidFill>
                  <a:prstClr val="black"/>
                </a:solidFill>
              </a:rPr>
              <a:t>倍</a:t>
            </a:r>
            <a:r>
              <a:rPr lang="en-US" altLang="zh-TW" sz="1799" dirty="0">
                <a:solidFill>
                  <a:prstClr val="black"/>
                </a:solidFill>
              </a:rPr>
              <a:t>)</a:t>
            </a:r>
            <a:endParaRPr lang="zh-TW" altLang="en-US" sz="1799" dirty="0">
              <a:solidFill>
                <a:prstClr val="black"/>
              </a:solidFill>
            </a:endParaRPr>
          </a:p>
        </p:txBody>
      </p:sp>
      <p:sp>
        <p:nvSpPr>
          <p:cNvPr id="7" name="文字方塊 6"/>
          <p:cNvSpPr txBox="1"/>
          <p:nvPr/>
        </p:nvSpPr>
        <p:spPr>
          <a:xfrm>
            <a:off x="6457975" y="3984981"/>
            <a:ext cx="416516" cy="1200016"/>
          </a:xfrm>
          <a:prstGeom prst="rect">
            <a:avLst/>
          </a:prstGeom>
          <a:noFill/>
        </p:spPr>
        <p:txBody>
          <a:bodyPr wrap="square" rtlCol="0">
            <a:spAutoFit/>
          </a:bodyPr>
          <a:lstStyle/>
          <a:p>
            <a:r>
              <a:rPr lang="zh-TW" altLang="en-US" sz="1799" dirty="0">
                <a:solidFill>
                  <a:prstClr val="black"/>
                </a:solidFill>
              </a:rPr>
              <a:t>放光強度</a:t>
            </a:r>
          </a:p>
        </p:txBody>
      </p:sp>
      <p:sp>
        <p:nvSpPr>
          <p:cNvPr id="10" name="文字方塊 9"/>
          <p:cNvSpPr txBox="1"/>
          <p:nvPr/>
        </p:nvSpPr>
        <p:spPr>
          <a:xfrm>
            <a:off x="916781" y="5799902"/>
            <a:ext cx="4864097" cy="369236"/>
          </a:xfrm>
          <a:prstGeom prst="rect">
            <a:avLst/>
          </a:prstGeom>
          <a:noFill/>
        </p:spPr>
        <p:txBody>
          <a:bodyPr wrap="square" rtlCol="0">
            <a:spAutoFit/>
          </a:bodyPr>
          <a:lstStyle/>
          <a:p>
            <a:r>
              <a:rPr lang="zh-TW" altLang="en-US" sz="1799" dirty="0">
                <a:solidFill>
                  <a:prstClr val="black"/>
                </a:solidFill>
              </a:rPr>
              <a:t>放光波長</a:t>
            </a:r>
            <a:r>
              <a:rPr lang="en-US" altLang="zh-TW" sz="1799" dirty="0">
                <a:solidFill>
                  <a:prstClr val="black"/>
                </a:solidFill>
              </a:rPr>
              <a:t>(nm)</a:t>
            </a:r>
            <a:endParaRPr lang="zh-TW" altLang="en-US" sz="1799" dirty="0">
              <a:solidFill>
                <a:prstClr val="black"/>
              </a:solidFill>
            </a:endParaRPr>
          </a:p>
        </p:txBody>
      </p:sp>
      <p:sp>
        <p:nvSpPr>
          <p:cNvPr id="11" name="矩形 10"/>
          <p:cNvSpPr/>
          <p:nvPr/>
        </p:nvSpPr>
        <p:spPr>
          <a:xfrm>
            <a:off x="7196218" y="5799902"/>
            <a:ext cx="1551624" cy="369236"/>
          </a:xfrm>
          <a:prstGeom prst="rect">
            <a:avLst/>
          </a:prstGeom>
        </p:spPr>
        <p:txBody>
          <a:bodyPr wrap="none">
            <a:spAutoFit/>
          </a:bodyPr>
          <a:lstStyle/>
          <a:p>
            <a:r>
              <a:rPr lang="zh-TW" altLang="en-US" sz="1799" dirty="0">
                <a:solidFill>
                  <a:prstClr val="black"/>
                </a:solidFill>
              </a:rPr>
              <a:t>放光波長</a:t>
            </a:r>
            <a:r>
              <a:rPr lang="en-US" altLang="zh-TW" sz="1799" dirty="0">
                <a:solidFill>
                  <a:prstClr val="black"/>
                </a:solidFill>
              </a:rPr>
              <a:t>(nm)</a:t>
            </a:r>
          </a:p>
        </p:txBody>
      </p:sp>
      <p:sp>
        <p:nvSpPr>
          <p:cNvPr id="12" name="文字方塊 11"/>
          <p:cNvSpPr txBox="1"/>
          <p:nvPr/>
        </p:nvSpPr>
        <p:spPr>
          <a:xfrm>
            <a:off x="412899" y="4169296"/>
            <a:ext cx="461537" cy="1151828"/>
          </a:xfrm>
          <a:prstGeom prst="rect">
            <a:avLst/>
          </a:prstGeom>
          <a:noFill/>
        </p:spPr>
        <p:txBody>
          <a:bodyPr vert="eaVert" wrap="square" rtlCol="0">
            <a:spAutoFit/>
          </a:bodyPr>
          <a:lstStyle/>
          <a:p>
            <a:r>
              <a:rPr lang="zh-TW" altLang="en-US" sz="1799" dirty="0">
                <a:solidFill>
                  <a:prstClr val="black"/>
                </a:solidFill>
              </a:rPr>
              <a:t>放光強度</a:t>
            </a:r>
          </a:p>
        </p:txBody>
      </p:sp>
    </p:spTree>
    <p:extLst>
      <p:ext uri="{BB962C8B-B14F-4D97-AF65-F5344CB8AC3E}">
        <p14:creationId xmlns:p14="http://schemas.microsoft.com/office/powerpoint/2010/main" val="314784999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1243</Words>
  <Application>Microsoft Office PowerPoint</Application>
  <PresentationFormat>寬螢幕</PresentationFormat>
  <Paragraphs>176</Paragraphs>
  <Slides>27</Slides>
  <Notes>0</Notes>
  <HiddenSlides>0</HiddenSlides>
  <MMClips>0</MMClips>
  <ScaleCrop>false</ScaleCrop>
  <HeadingPairs>
    <vt:vector size="6" baseType="variant">
      <vt:variant>
        <vt:lpstr>使用字型</vt:lpstr>
      </vt:variant>
      <vt:variant>
        <vt:i4>5</vt:i4>
      </vt:variant>
      <vt:variant>
        <vt:lpstr>佈景主題</vt:lpstr>
      </vt:variant>
      <vt:variant>
        <vt:i4>3</vt:i4>
      </vt:variant>
      <vt:variant>
        <vt:lpstr>投影片標題</vt:lpstr>
      </vt:variant>
      <vt:variant>
        <vt:i4>27</vt:i4>
      </vt:variant>
    </vt:vector>
  </HeadingPairs>
  <TitlesOfParts>
    <vt:vector size="35" baseType="lpstr">
      <vt:lpstr>新細明體</vt:lpstr>
      <vt:lpstr>標楷體</vt:lpstr>
      <vt:lpstr>Arial</vt:lpstr>
      <vt:lpstr>Calibri</vt:lpstr>
      <vt:lpstr>Calibri Light</vt:lpstr>
      <vt:lpstr>Office 佈景主題</vt:lpstr>
      <vt:lpstr>2_Office 佈景主題</vt:lpstr>
      <vt:lpstr>1_Office 佈景主題</vt:lpstr>
      <vt:lpstr>PowerPoint 簡報</vt:lpstr>
      <vt:lpstr>研究動機</vt:lpstr>
      <vt:lpstr>研究設備與器材</vt:lpstr>
      <vt:lpstr>研究過程</vt:lpstr>
      <vt:lpstr>實驗二:HSA和propranolol 混合液光譜</vt:lpstr>
      <vt:lpstr>兩個吸收峰的檢量線 </vt:lpstr>
      <vt:lpstr>HSA溶液圖譜和檢量線</vt:lpstr>
      <vt:lpstr>混合溶液光譜</vt:lpstr>
      <vt:lpstr>混合溶液光譜分析</vt:lpstr>
      <vt:lpstr>實驗三:混合液之螢光圖譜</vt:lpstr>
      <vt:lpstr>Stern-volmer equation</vt:lpstr>
      <vt:lpstr>實驗四 微氣泡和所加入之propranolol量關係</vt:lpstr>
      <vt:lpstr>結果</vt:lpstr>
      <vt:lpstr>實驗五 減少超音波震盪時間並增強功率</vt:lpstr>
      <vt:lpstr>實驗結果 </vt:lpstr>
      <vt:lpstr>實驗六:測量微氣泡液的包覆率</vt:lpstr>
      <vt:lpstr>實驗步驟</vt:lpstr>
      <vt:lpstr>實驗結果</vt:lpstr>
      <vt:lpstr>實驗七:測量微氣泡液的顯微鏡照(光學)</vt:lpstr>
      <vt:lpstr>實驗七:測量微氣泡液的顯微鏡照(電子)</vt:lpstr>
      <vt:lpstr>實驗八:微氣泡的粒徑測量</vt:lpstr>
      <vt:lpstr>PowerPoint 簡報</vt:lpstr>
      <vt:lpstr>實驗九:打破效率</vt:lpstr>
      <vt:lpstr>PowerPoint 簡報</vt:lpstr>
      <vt:lpstr>討論</vt:lpstr>
      <vt:lpstr>PowerPoint 簡報</vt:lpstr>
      <vt:lpstr>致謝</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Microsoft account</dc:creator>
  <cp:lastModifiedBy>Microsoft account</cp:lastModifiedBy>
  <cp:revision>11</cp:revision>
  <dcterms:created xsi:type="dcterms:W3CDTF">2020-06-15T08:06:40Z</dcterms:created>
  <dcterms:modified xsi:type="dcterms:W3CDTF">2020-06-15T08:17:20Z</dcterms:modified>
</cp:coreProperties>
</file>

<file path=docProps/thumbnail.jpeg>
</file>